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</p:sldMasterIdLst>
  <p:notesMasterIdLst>
    <p:notesMasterId r:id="rId59"/>
  </p:notesMasterIdLst>
  <p:handoutMasterIdLst>
    <p:handoutMasterId r:id="rId60"/>
  </p:handoutMasterIdLst>
  <p:sldIdLst>
    <p:sldId id="578" r:id="rId2"/>
    <p:sldId id="857" r:id="rId3"/>
    <p:sldId id="904" r:id="rId4"/>
    <p:sldId id="836" r:id="rId5"/>
    <p:sldId id="837" r:id="rId6"/>
    <p:sldId id="838" r:id="rId7"/>
    <p:sldId id="839" r:id="rId8"/>
    <p:sldId id="850" r:id="rId9"/>
    <p:sldId id="851" r:id="rId10"/>
    <p:sldId id="852" r:id="rId11"/>
    <p:sldId id="853" r:id="rId12"/>
    <p:sldId id="849" r:id="rId13"/>
    <p:sldId id="862" r:id="rId14"/>
    <p:sldId id="905" r:id="rId15"/>
    <p:sldId id="856" r:id="rId16"/>
    <p:sldId id="896" r:id="rId17"/>
    <p:sldId id="906" r:id="rId18"/>
    <p:sldId id="909" r:id="rId19"/>
    <p:sldId id="830" r:id="rId20"/>
    <p:sldId id="898" r:id="rId21"/>
    <p:sldId id="831" r:id="rId22"/>
    <p:sldId id="832" r:id="rId23"/>
    <p:sldId id="833" r:id="rId24"/>
    <p:sldId id="910" r:id="rId25"/>
    <p:sldId id="907" r:id="rId26"/>
    <p:sldId id="840" r:id="rId27"/>
    <p:sldId id="842" r:id="rId28"/>
    <p:sldId id="843" r:id="rId29"/>
    <p:sldId id="865" r:id="rId30"/>
    <p:sldId id="866" r:id="rId31"/>
    <p:sldId id="899" r:id="rId32"/>
    <p:sldId id="867" r:id="rId33"/>
    <p:sldId id="912" r:id="rId34"/>
    <p:sldId id="869" r:id="rId35"/>
    <p:sldId id="917" r:id="rId36"/>
    <p:sldId id="870" r:id="rId37"/>
    <p:sldId id="871" r:id="rId38"/>
    <p:sldId id="872" r:id="rId39"/>
    <p:sldId id="873" r:id="rId40"/>
    <p:sldId id="874" r:id="rId41"/>
    <p:sldId id="875" r:id="rId42"/>
    <p:sldId id="876" r:id="rId43"/>
    <p:sldId id="877" r:id="rId44"/>
    <p:sldId id="878" r:id="rId45"/>
    <p:sldId id="879" r:id="rId46"/>
    <p:sldId id="880" r:id="rId47"/>
    <p:sldId id="844" r:id="rId48"/>
    <p:sldId id="881" r:id="rId49"/>
    <p:sldId id="882" r:id="rId50"/>
    <p:sldId id="883" r:id="rId51"/>
    <p:sldId id="884" r:id="rId52"/>
    <p:sldId id="885" r:id="rId53"/>
    <p:sldId id="892" r:id="rId54"/>
    <p:sldId id="893" r:id="rId55"/>
    <p:sldId id="895" r:id="rId56"/>
    <p:sldId id="886" r:id="rId57"/>
    <p:sldId id="864" r:id="rId5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3616E4-855A-4F32-9D36-D1B63CF82120}">
          <p14:sldIdLst>
            <p14:sldId id="578"/>
            <p14:sldId id="857"/>
            <p14:sldId id="904"/>
            <p14:sldId id="836"/>
            <p14:sldId id="837"/>
            <p14:sldId id="838"/>
            <p14:sldId id="839"/>
            <p14:sldId id="850"/>
            <p14:sldId id="851"/>
            <p14:sldId id="852"/>
            <p14:sldId id="853"/>
            <p14:sldId id="849"/>
            <p14:sldId id="862"/>
            <p14:sldId id="905"/>
            <p14:sldId id="856"/>
            <p14:sldId id="896"/>
            <p14:sldId id="906"/>
            <p14:sldId id="909"/>
            <p14:sldId id="830"/>
            <p14:sldId id="898"/>
            <p14:sldId id="831"/>
            <p14:sldId id="832"/>
            <p14:sldId id="833"/>
            <p14:sldId id="910"/>
            <p14:sldId id="907"/>
            <p14:sldId id="840"/>
            <p14:sldId id="842"/>
            <p14:sldId id="843"/>
            <p14:sldId id="865"/>
            <p14:sldId id="866"/>
            <p14:sldId id="899"/>
            <p14:sldId id="867"/>
            <p14:sldId id="912"/>
            <p14:sldId id="869"/>
            <p14:sldId id="917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44"/>
            <p14:sldId id="881"/>
            <p14:sldId id="882"/>
            <p14:sldId id="883"/>
            <p14:sldId id="884"/>
            <p14:sldId id="885"/>
            <p14:sldId id="892"/>
            <p14:sldId id="893"/>
            <p14:sldId id="895"/>
            <p14:sldId id="886"/>
            <p14:sldId id="864"/>
          </p14:sldIdLst>
        </p14:section>
        <p14:section name="Stakeholder Statins Slides" id="{44B07B87-2443-4913-97B6-4CC0DD8B34B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3" clrIdx="0"/>
  <p:cmAuthor id="1" name="Kent, David" initials="KD" lastIdx="1" clrIdx="1">
    <p:extLst>
      <p:ext uri="{19B8F6BF-5375-455C-9EA6-DF929625EA0E}">
        <p15:presenceInfo xmlns:p15="http://schemas.microsoft.com/office/powerpoint/2012/main" userId="S::dkent1@tuftsmedicalcenter.org::1df7ef22-4281-4881-a209-4bb9c51c24d6" providerId="AD"/>
      </p:ext>
    </p:extLst>
  </p:cmAuthor>
  <p:cmAuthor id="2" name="Celestino, Mabel" initials="CM" lastIdx="16" clrIdx="2">
    <p:extLst>
      <p:ext uri="{19B8F6BF-5375-455C-9EA6-DF929625EA0E}">
        <p15:presenceInfo xmlns:p15="http://schemas.microsoft.com/office/powerpoint/2012/main" userId="S-1-5-21-970394061-1422550640-1757479407-198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BBBB"/>
    <a:srgbClr val="4D5459"/>
    <a:srgbClr val="66666A"/>
    <a:srgbClr val="008000"/>
    <a:srgbClr val="7BB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9189" autoAdjust="0"/>
  </p:normalViewPr>
  <p:slideViewPr>
    <p:cSldViewPr>
      <p:cViewPr varScale="1">
        <p:scale>
          <a:sx n="110" d="100"/>
          <a:sy n="110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3-28T10:46:57.208" idx="3">
    <p:pos x="10" y="10"/>
    <p:text>Peter suggestion: include a bottom line: what should audience think about)</p:text>
    <p:extLst>
      <p:ext uri="{C676402C-5697-4E1C-873F-D02D1690AC5C}">
        <p15:threadingInfo xmlns:p15="http://schemas.microsoft.com/office/powerpoint/2012/main" timeZoneBias="240"/>
      </p:ext>
    </p:extLst>
  </p:cm>
  <p:cm authorId="2" dt="2024-03-28T10:51:47.878" idx="5">
    <p:pos x="10" y="106"/>
    <p:text>Overall:
- talk about Real-world problems then introduce issues of label bias
- more animation, less details on figures</p:text>
    <p:extLst>
      <p:ext uri="{C676402C-5697-4E1C-873F-D02D1690AC5C}">
        <p15:threadingInfo xmlns:p15="http://schemas.microsoft.com/office/powerpoint/2012/main" timeZoneBias="240">
          <p15:parentCm authorId="2" idx="3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C1A319-CB10-E446-AADB-3873735D6229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4BFC92-A76A-F242-B75A-BCFD47E23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37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5B95F86-6228-134E-AB81-AF471097B852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82B634D-2AA9-9F43-84A9-F5322DC3E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0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B634D-2AA9-9F43-84A9-F5322DC3E6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6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B634D-2AA9-9F43-84A9-F5322DC3E6D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KN: This is ok to use for a population level prediction, but not for the individual level</a:t>
            </a:r>
          </a:p>
          <a:p>
            <a:r>
              <a:rPr lang="en-US" dirty="0"/>
              <a:t>For</a:t>
            </a:r>
            <a:r>
              <a:rPr lang="en-US" baseline="0" dirty="0"/>
              <a:t> results like this, we should use the model without race and then let patients know that they are in a higher risk group. There is no need to add modifiers to their score</a:t>
            </a:r>
          </a:p>
          <a:p>
            <a:endParaRPr lang="en-US" baseline="0" dirty="0"/>
          </a:p>
          <a:p>
            <a:r>
              <a:rPr lang="en-US" baseline="0" dirty="0"/>
              <a:t>JS: how do we categorize other races or mixed race participants?</a:t>
            </a:r>
          </a:p>
          <a:p>
            <a:r>
              <a:rPr lang="en-US" baseline="0" dirty="0"/>
              <a:t>DK: we are stuck with the variables that are in the database that we have. For this model race was categorized as “white, black, Asian, other (mixed race and other)”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B634D-2AA9-9F43-84A9-F5322DC3E6D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KN: This is ok to use for a population level prediction, but not for the individual level</a:t>
            </a:r>
          </a:p>
          <a:p>
            <a:r>
              <a:rPr lang="en-US" dirty="0"/>
              <a:t>For</a:t>
            </a:r>
            <a:r>
              <a:rPr lang="en-US" baseline="0" dirty="0"/>
              <a:t> results like this, we should use the model without race and then let patients know that they are in a higher risk group. There is no need to add modifiers to their score</a:t>
            </a:r>
          </a:p>
          <a:p>
            <a:endParaRPr lang="en-US" baseline="0" dirty="0"/>
          </a:p>
          <a:p>
            <a:r>
              <a:rPr lang="en-US" baseline="0" dirty="0"/>
              <a:t>JS: how do we categorize other races or mixed race participants?</a:t>
            </a:r>
          </a:p>
          <a:p>
            <a:r>
              <a:rPr lang="en-US" baseline="0" dirty="0"/>
              <a:t>DK: we are stuck with the variables that are in the database that we have. For this model race was categorized as “white, black, Asian, other (mixed race and other)”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B634D-2AA9-9F43-84A9-F5322DC3E6D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B634D-2AA9-9F43-84A9-F5322DC3E6D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11202" y="1219200"/>
            <a:ext cx="11283951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605537" y="536448"/>
            <a:ext cx="11282947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4928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8D7EA3-05FD-994B-B990-FC9CA0411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11202" y="1219200"/>
            <a:ext cx="11283951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605537" y="536448"/>
            <a:ext cx="11282947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/>
          </p:nvPr>
        </p:nvSpPr>
        <p:spPr>
          <a:xfrm>
            <a:off x="6247011" y="1371600"/>
            <a:ext cx="5391151" cy="4876800"/>
          </a:xfrm>
          <a:prstGeom prst="rect">
            <a:avLst/>
          </a:prstGeom>
        </p:spPr>
        <p:txBody>
          <a:bodyPr/>
          <a:lstStyle>
            <a:lvl1pPr>
              <a:defRPr sz="1900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05538" y="1371600"/>
            <a:ext cx="5391151" cy="4876800"/>
          </a:xfrm>
          <a:prstGeom prst="rect">
            <a:avLst/>
          </a:prstGeom>
        </p:spPr>
        <p:txBody>
          <a:bodyPr/>
          <a:lstStyle>
            <a:lvl1pPr>
              <a:defRPr sz="1900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45926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11202" y="1219200"/>
            <a:ext cx="11283951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605537" y="536448"/>
            <a:ext cx="11282947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5536" y="1371600"/>
            <a:ext cx="5693664" cy="4876800"/>
          </a:xfrm>
          <a:prstGeom prst="rect">
            <a:avLst/>
          </a:prstGeom>
        </p:spPr>
        <p:txBody>
          <a:bodyPr/>
          <a:lstStyle>
            <a:lvl1pPr>
              <a:buClr>
                <a:srgbClr val="71C04F"/>
              </a:buClr>
              <a:defRPr sz="1900">
                <a:solidFill>
                  <a:schemeClr val="tx2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900">
                <a:solidFill>
                  <a:schemeClr val="tx2"/>
                </a:solidFill>
              </a:defRPr>
            </a:lvl2pPr>
            <a:lvl3pPr>
              <a:buClr>
                <a:srgbClr val="00B0F0"/>
              </a:buClr>
              <a:defRPr sz="1900">
                <a:solidFill>
                  <a:schemeClr val="tx2"/>
                </a:solidFill>
              </a:defRPr>
            </a:lvl3pPr>
            <a:lvl4pPr>
              <a:defRPr sz="1900">
                <a:solidFill>
                  <a:schemeClr val="tx2"/>
                </a:solidFill>
              </a:defRPr>
            </a:lvl4pPr>
            <a:lvl5pPr>
              <a:defRPr sz="1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/>
          </p:nvPr>
        </p:nvSpPr>
        <p:spPr>
          <a:xfrm>
            <a:off x="6498169" y="1371600"/>
            <a:ext cx="5391151" cy="4876800"/>
          </a:xfrm>
          <a:prstGeom prst="rect">
            <a:avLst/>
          </a:prstGeom>
        </p:spPr>
        <p:txBody>
          <a:bodyPr/>
          <a:lstStyle>
            <a:lvl1pPr>
              <a:defRPr sz="1900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737600" y="64928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DE3A3D-48AD-7247-BDEF-D90EDB9C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4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08002" y="1066800"/>
            <a:ext cx="11283951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6400" y="1295400"/>
            <a:ext cx="11277600" cy="3352800"/>
          </a:xfrm>
          <a:prstGeom prst="rect">
            <a:avLst/>
          </a:prstGeom>
        </p:spPr>
        <p:txBody>
          <a:bodyPr/>
          <a:lstStyle>
            <a:lvl1pPr>
              <a:buClr>
                <a:srgbClr val="71C04F"/>
              </a:buClr>
              <a:defRPr sz="2000">
                <a:solidFill>
                  <a:schemeClr val="tx2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>
              <a:buClr>
                <a:srgbClr val="00B0F0"/>
              </a:buCl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2337" y="384048"/>
            <a:ext cx="11282947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4928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A945EE-9D1E-FE40-9DE9-3431394BA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9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D04E8C5-57A2-1A4B-85FA-32A72DD039CF}" type="datetime1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93CCFE-4A3A-2F44-8CF9-059C6F47658A}" type="datetime1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F1902D8-D0B0-114C-9820-3AACAD0DE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6167465"/>
            <a:ext cx="1929072" cy="5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27477" y="91145"/>
            <a:ext cx="11600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 sz="440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7478" y="1793617"/>
            <a:ext cx="11112500" cy="3768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/>
            </a:lvl1pPr>
            <a:lvl2pPr>
              <a:lnSpc>
                <a:spcPct val="90000"/>
              </a:lnSpc>
              <a:defRPr sz="2400" baseline="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768" y="64015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Arial" panose="020B0604020202020204" pitchFamily="34" charset="0"/>
              </a:defRPr>
            </a:lvl1pPr>
          </a:lstStyle>
          <a:p>
            <a:fld id="{A1BC5532-6A65-4416-9A0F-496F6A5DE0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8" t="59683" r="45100" b="30751"/>
          <a:stretch>
            <a:fillRect/>
          </a:stretch>
        </p:blipFill>
        <p:spPr bwMode="auto">
          <a:xfrm>
            <a:off x="1199387" y="6293630"/>
            <a:ext cx="1752600" cy="4524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465545"/>
            <a:ext cx="12192000" cy="0"/>
          </a:xfrm>
          <a:prstGeom prst="line">
            <a:avLst/>
          </a:prstGeom>
          <a:ln w="984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1" y="6146846"/>
            <a:ext cx="850860" cy="6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5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59" r:id="rId8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YwJXOItLq0" TargetMode="Externa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iU6TxysC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eiU6TxysCg" TargetMode="Externa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1562100" y="609600"/>
            <a:ext cx="8610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br>
              <a:rPr lang="en-US" sz="4400" dirty="0"/>
            </a:b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200" b="1" dirty="0"/>
              <a:t>An Overview of Bias and Fairness in Algorithmic Models</a:t>
            </a:r>
            <a:endParaRPr lang="en-US" sz="4200" b="1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 bwMode="auto">
          <a:xfrm>
            <a:off x="609600" y="3657600"/>
            <a:ext cx="10515600" cy="15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David M. Kent, MD, MSc   </a:t>
            </a:r>
          </a:p>
          <a:p>
            <a:pPr algn="l"/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Professor of Medicine, Neurology, Clinical and Translational Science, </a:t>
            </a:r>
          </a:p>
          <a:p>
            <a:pPr algn="l"/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Director, Predictive Analytics and Comparative Effectiveness (PACE) Center,</a:t>
            </a:r>
          </a:p>
          <a:p>
            <a:pPr algn="l"/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Institute for Clinical Research and Health Policy Studies, Tufts Medical Center</a:t>
            </a:r>
          </a:p>
          <a:p>
            <a:pPr algn="l"/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148" y="5297091"/>
            <a:ext cx="3382952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297092"/>
            <a:ext cx="3276600" cy="1484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BD16-E09B-4BDE-8484-1DA2D1AA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5614F-703F-4B23-8D75-C8094368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5243">
            <a:off x="1842493" y="1807077"/>
            <a:ext cx="5501648" cy="2603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2E22E-D235-424B-83A0-2C9AE4002050}"/>
              </a:ext>
            </a:extLst>
          </p:cNvPr>
          <p:cNvPicPr/>
          <p:nvPr/>
        </p:nvPicPr>
        <p:blipFill rotWithShape="1">
          <a:blip r:embed="rId3"/>
          <a:srcRect l="18697" t="26343" r="23504"/>
          <a:stretch/>
        </p:blipFill>
        <p:spPr bwMode="auto">
          <a:xfrm>
            <a:off x="6096000" y="2407686"/>
            <a:ext cx="4401824" cy="28982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095240-D809-49C0-9AB0-C253766B2D4D}"/>
              </a:ext>
            </a:extLst>
          </p:cNvPr>
          <p:cNvSpPr/>
          <p:nvPr/>
        </p:nvSpPr>
        <p:spPr>
          <a:xfrm>
            <a:off x="1138292" y="6324600"/>
            <a:ext cx="4104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arXiv:1609.05807v2; Big Data 2017. 5, 153–163.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</p:spTree>
    <p:extLst>
      <p:ext uri="{BB962C8B-B14F-4D97-AF65-F5344CB8AC3E}">
        <p14:creationId xmlns:p14="http://schemas.microsoft.com/office/powerpoint/2010/main" val="25453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605-1DDA-4711-9CB3-5C221AF6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Explosion of Fairness Metrics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1A7C8-9496-4692-9BDF-1B47F0CC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3" y="1204913"/>
            <a:ext cx="6848475" cy="4448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7576D5-5D5D-43CB-8409-F2AFC1A7D731}"/>
              </a:ext>
            </a:extLst>
          </p:cNvPr>
          <p:cNvSpPr/>
          <p:nvPr/>
        </p:nvSpPr>
        <p:spPr>
          <a:xfrm>
            <a:off x="990600" y="6373423"/>
            <a:ext cx="2852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NPJ Digit Med. 2020 Jul 30;3:99.</a:t>
            </a:r>
            <a:endParaRPr lang="en-US" sz="1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6B6F6F-C3E4-4519-83FB-E854E0B6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</p:spTree>
    <p:extLst>
      <p:ext uri="{BB962C8B-B14F-4D97-AF65-F5344CB8AC3E}">
        <p14:creationId xmlns:p14="http://schemas.microsoft.com/office/powerpoint/2010/main" val="103738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Confusion Matrix /Contingency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413" t="30795" r="833" b="6789"/>
          <a:stretch/>
        </p:blipFill>
        <p:spPr>
          <a:xfrm>
            <a:off x="1617170" y="1371600"/>
            <a:ext cx="895766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</p:spTree>
    <p:extLst>
      <p:ext uri="{BB962C8B-B14F-4D97-AF65-F5344CB8AC3E}">
        <p14:creationId xmlns:p14="http://schemas.microsoft.com/office/powerpoint/2010/main" val="160553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B892-4940-471A-90C6-8FCC1512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AE22-E201-4CAE-AA1D-D72E5F6E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345"/>
            <a:ext cx="10896600" cy="4179055"/>
          </a:xfrm>
        </p:spPr>
        <p:txBody>
          <a:bodyPr/>
          <a:lstStyle/>
          <a:p>
            <a:r>
              <a:rPr lang="en-US" sz="3100" dirty="0"/>
              <a:t>There is no universally accepted operational definition of fairness.</a:t>
            </a:r>
          </a:p>
          <a:p>
            <a:r>
              <a:rPr lang="en-US" sz="3100" dirty="0"/>
              <a:t>Definitions of fairness are mutually conflicting.</a:t>
            </a:r>
          </a:p>
          <a:p>
            <a:r>
              <a:rPr lang="en-US" sz="3100" dirty="0"/>
              <a:t>Even in the absence of model invalidity (“e.g. god’s model”), all threshold dependent definitions are “prevalence sensitive”—they will differ between subgroups with different prevalences.</a:t>
            </a:r>
          </a:p>
          <a:p>
            <a:r>
              <a:rPr lang="en-US" sz="3100" dirty="0"/>
              <a:t>“God’s model” will always be well calibrated.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E7C4F-6F39-4288-82FE-952202A61908}"/>
              </a:ext>
            </a:extLst>
          </p:cNvPr>
          <p:cNvSpPr txBox="1"/>
          <p:nvPr/>
        </p:nvSpPr>
        <p:spPr>
          <a:xfrm>
            <a:off x="9144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08FAB-3EAF-48A3-8BCB-2A44C8D36A10}"/>
              </a:ext>
            </a:extLst>
          </p:cNvPr>
          <p:cNvSpPr txBox="1"/>
          <p:nvPr/>
        </p:nvSpPr>
        <p:spPr>
          <a:xfrm>
            <a:off x="8932218" y="5235539"/>
            <a:ext cx="761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524CC8-490B-49C3-ABBD-E9768CD3F948}"/>
              </a:ext>
            </a:extLst>
          </p:cNvPr>
          <p:cNvSpPr/>
          <p:nvPr/>
        </p:nvSpPr>
        <p:spPr>
          <a:xfrm>
            <a:off x="2216895" y="5867400"/>
            <a:ext cx="7758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Journal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Machine </a:t>
            </a:r>
            <a:r>
              <a:rPr lang="es-ES" dirty="0" err="1"/>
              <a:t>Learning</a:t>
            </a:r>
            <a:r>
              <a:rPr lang="es-ES" dirty="0"/>
              <a:t> Research 2024 Mar;24(1):1532-4435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5717-3F13-4247-B892-9CBFA82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Fairness and the impossibility results</a:t>
            </a:r>
          </a:p>
          <a:p>
            <a:pPr marL="0" indent="0">
              <a:buNone/>
            </a:pPr>
            <a:r>
              <a:rPr lang="en-US" b="1" u="sng" dirty="0"/>
              <a:t>Part II</a:t>
            </a:r>
            <a:r>
              <a:rPr lang="en-US" b="1" dirty="0"/>
              <a:t>: </a:t>
            </a:r>
            <a:r>
              <a:rPr lang="en-US" dirty="0"/>
              <a:t>Label Bias: are you predicting the ideal target or a proxy?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III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Unfairness versus Bias: is the prediction polar or non-polar?  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IV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Should “race” be included in clinical prediction models?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C7299A-276A-4719-97C1-45F96EF6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488B1-35E3-49EB-A125-23171BE43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210550" cy="4351338"/>
          </a:xfrm>
        </p:spPr>
        <p:txBody>
          <a:bodyPr/>
          <a:lstStyle/>
          <a:p>
            <a:r>
              <a:rPr lang="en-US" dirty="0"/>
              <a:t>Arrest versus re-offend</a:t>
            </a:r>
          </a:p>
          <a:p>
            <a:r>
              <a:rPr lang="en-US" dirty="0"/>
              <a:t>Medical examples:</a:t>
            </a:r>
          </a:p>
          <a:p>
            <a:pPr lvl="1"/>
            <a:r>
              <a:rPr lang="en-US" dirty="0"/>
              <a:t>Medical need versus medical cost</a:t>
            </a:r>
          </a:p>
          <a:p>
            <a:pPr lvl="1"/>
            <a:r>
              <a:rPr lang="en-US" dirty="0"/>
              <a:t>Diagnosis versus disease (e.g. cancer diagnosis)</a:t>
            </a:r>
          </a:p>
          <a:p>
            <a:pPr lvl="1"/>
            <a:r>
              <a:rPr lang="en-US" dirty="0"/>
              <a:t>Medical futility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5BB0A-0741-4E74-9F5D-AF47C1A59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0" b="44376"/>
          <a:stretch/>
        </p:blipFill>
        <p:spPr>
          <a:xfrm>
            <a:off x="4343400" y="4473937"/>
            <a:ext cx="5486400" cy="1837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33CF80-C3BF-4900-A52C-ABB40AA3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</p:spPr>
        <p:txBody>
          <a:bodyPr/>
          <a:lstStyle/>
          <a:p>
            <a:r>
              <a:rPr lang="en-US" dirty="0"/>
              <a:t>Label Bias: when bias is “baked into the data”</a:t>
            </a:r>
          </a:p>
        </p:txBody>
      </p:sp>
    </p:spTree>
    <p:extLst>
      <p:ext uri="{BB962C8B-B14F-4D97-AF65-F5344CB8AC3E}">
        <p14:creationId xmlns:p14="http://schemas.microsoft.com/office/powerpoint/2010/main" val="23161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FE14-CE73-4931-AC63-744FEB5F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646B-79E2-4B66-8D86-C4F69664D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 is a difference in outcome risk, ask whether the disparity is likely to be the result of label bias.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3671"/>
            <a:ext cx="6051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II: Label Bias: are you predicting the ideal target or a proxy?</a:t>
            </a:r>
          </a:p>
        </p:txBody>
      </p:sp>
    </p:spTree>
    <p:extLst>
      <p:ext uri="{BB962C8B-B14F-4D97-AF65-F5344CB8AC3E}">
        <p14:creationId xmlns:p14="http://schemas.microsoft.com/office/powerpoint/2010/main" val="75823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75CB-C8EC-4FD7-AD8A-03772555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5717-3F13-4247-B892-9CBFA82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Fairness and the impossibility results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Label Bias: are you predicting the ideal target or a proxy?</a:t>
            </a:r>
          </a:p>
          <a:p>
            <a:pPr marL="0" indent="0">
              <a:buNone/>
            </a:pPr>
            <a:r>
              <a:rPr lang="en-US" b="1" u="sng" dirty="0"/>
              <a:t>Part III</a:t>
            </a:r>
            <a:r>
              <a:rPr lang="en-US" b="1" dirty="0"/>
              <a:t>: </a:t>
            </a:r>
            <a:r>
              <a:rPr lang="en-US" dirty="0"/>
              <a:t>Unfairness versus Bias: is the prediction polar or non-polar?  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IV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Should “race” be included in clinical prediction models?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FE14-CE73-4931-AC63-744FEB5F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Unfairness versus Bias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5657A-BDDD-4925-B29E-B5670621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728791"/>
            <a:ext cx="7086600" cy="42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6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1"/>
            <a:ext cx="8991600" cy="1325563"/>
          </a:xfrm>
        </p:spPr>
        <p:txBody>
          <a:bodyPr/>
          <a:lstStyle/>
          <a:p>
            <a:r>
              <a:rPr lang="en-US" sz="4000" dirty="0"/>
              <a:t>Sometimes fairness / distributive justice is </a:t>
            </a:r>
            <a:r>
              <a:rPr lang="en-US" sz="4000" i="1" dirty="0"/>
              <a:t>irrelevant</a:t>
            </a:r>
            <a:r>
              <a:rPr lang="en-US" sz="4000" dirty="0"/>
              <a:t> to clinical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Non-medical examples of </a:t>
            </a:r>
            <a:r>
              <a:rPr lang="en-US" u="sng" dirty="0"/>
              <a:t>polar prediction </a:t>
            </a:r>
            <a:r>
              <a:rPr lang="en-US" dirty="0"/>
              <a:t>(subject has an interest in a higher or lower score, not an accurate score)</a:t>
            </a:r>
          </a:p>
          <a:p>
            <a:pPr lvl="1"/>
            <a:r>
              <a:rPr lang="en-US" dirty="0"/>
              <a:t>Recidivism</a:t>
            </a:r>
          </a:p>
          <a:p>
            <a:pPr lvl="1"/>
            <a:r>
              <a:rPr lang="en-US" dirty="0"/>
              <a:t>Predictive policing</a:t>
            </a:r>
          </a:p>
          <a:p>
            <a:pPr lvl="1"/>
            <a:r>
              <a:rPr lang="en-US" dirty="0"/>
              <a:t>Risk of loan default</a:t>
            </a:r>
          </a:p>
          <a:p>
            <a:pPr lvl="1"/>
            <a:r>
              <a:rPr lang="en-US" dirty="0"/>
              <a:t>Insurance premiums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666"/>
            <a:ext cx="634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III: Unfairness versus Bias: is the prediction polar or non-polar?</a:t>
            </a:r>
          </a:p>
        </p:txBody>
      </p:sp>
    </p:spTree>
    <p:extLst>
      <p:ext uri="{BB962C8B-B14F-4D97-AF65-F5344CB8AC3E}">
        <p14:creationId xmlns:p14="http://schemas.microsoft.com/office/powerpoint/2010/main" val="30940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75CB-C8EC-4FD7-AD8A-03772555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Selective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5717-3F13-4247-B892-9CBFA82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Part I</a:t>
            </a:r>
            <a:r>
              <a:rPr lang="en-US" b="1" dirty="0"/>
              <a:t>: </a:t>
            </a:r>
            <a:r>
              <a:rPr lang="en-US" dirty="0"/>
              <a:t>Fairness and the impossibility results</a:t>
            </a:r>
          </a:p>
          <a:p>
            <a:pPr marL="0" indent="0">
              <a:buNone/>
            </a:pPr>
            <a:r>
              <a:rPr lang="en-US" b="1" u="sng" dirty="0"/>
              <a:t>Part II</a:t>
            </a:r>
            <a:r>
              <a:rPr lang="en-US" b="1" dirty="0"/>
              <a:t>: </a:t>
            </a:r>
            <a:r>
              <a:rPr lang="en-US" dirty="0"/>
              <a:t>Label Bias: are you predicting the ideal target or a proxy?</a:t>
            </a:r>
          </a:p>
          <a:p>
            <a:pPr marL="0" indent="0">
              <a:buNone/>
            </a:pPr>
            <a:r>
              <a:rPr lang="en-US" b="1" u="sng" dirty="0"/>
              <a:t>Part III</a:t>
            </a:r>
            <a:r>
              <a:rPr lang="en-US" b="1" dirty="0"/>
              <a:t>: </a:t>
            </a:r>
            <a:r>
              <a:rPr lang="en-US" dirty="0"/>
              <a:t>Unfairness versus Bias: is the prediction polar or non-polar?  </a:t>
            </a:r>
          </a:p>
          <a:p>
            <a:pPr marL="0" indent="0">
              <a:buNone/>
            </a:pPr>
            <a:r>
              <a:rPr lang="en-US" b="1" u="sng" dirty="0"/>
              <a:t>Part IV</a:t>
            </a:r>
            <a:r>
              <a:rPr lang="en-US" b="1" dirty="0"/>
              <a:t>: </a:t>
            </a:r>
            <a:r>
              <a:rPr lang="en-US" dirty="0"/>
              <a:t>Should “race” be included in clinical prediction models?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1"/>
            <a:ext cx="8991600" cy="1325563"/>
          </a:xfrm>
        </p:spPr>
        <p:txBody>
          <a:bodyPr/>
          <a:lstStyle/>
          <a:p>
            <a:r>
              <a:rPr lang="en-US" dirty="0"/>
              <a:t>Examples of Non-polar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I take a statin or an aspirin to prevent a heart attack?</a:t>
            </a:r>
          </a:p>
          <a:p>
            <a:pPr lvl="1"/>
            <a:r>
              <a:rPr lang="en-US" dirty="0"/>
              <a:t>What is my 10 year risk of a heart attack?</a:t>
            </a:r>
          </a:p>
          <a:p>
            <a:r>
              <a:rPr lang="en-US" dirty="0"/>
              <a:t>Should I decide to get a prostate cancer biopsy?</a:t>
            </a:r>
          </a:p>
          <a:p>
            <a:pPr lvl="1"/>
            <a:r>
              <a:rPr lang="en-US" dirty="0"/>
              <a:t>What is my risk of aggressive prostate cancer?</a:t>
            </a:r>
          </a:p>
          <a:p>
            <a:r>
              <a:rPr lang="en-US" dirty="0"/>
              <a:t>Shared decision making context.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666"/>
            <a:ext cx="634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III: Unfairness versus Bias: is the prediction polar or non-polar?</a:t>
            </a:r>
          </a:p>
        </p:txBody>
      </p:sp>
    </p:spTree>
    <p:extLst>
      <p:ext uri="{BB962C8B-B14F-4D97-AF65-F5344CB8AC3E}">
        <p14:creationId xmlns:p14="http://schemas.microsoft.com/office/powerpoint/2010/main" val="30438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>
          <a:xfrm>
            <a:off x="1752600" y="457203"/>
            <a:ext cx="8763000" cy="82702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Non-polar Predictive Contexts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442920"/>
            <a:ext cx="11353800" cy="23366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>
                <a:latin typeface="Calibri" charset="0"/>
                <a:ea typeface="MS PGothic" charset="0"/>
                <a:cs typeface="MS PGothic" charset="0"/>
              </a:rPr>
              <a:t>Non-polar predictions refer to those where interests of subject and decision maker are aligned</a:t>
            </a:r>
          </a:p>
          <a:p>
            <a:pPr lvl="1"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Typically, shared priority is the most accurate prediction</a:t>
            </a:r>
          </a:p>
          <a:p>
            <a:pPr lvl="1">
              <a:defRPr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Wish to maximize benefit and avoid harm for the individual patient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4510" y="5634169"/>
            <a:ext cx="3770311" cy="1016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5134" y="5172451"/>
            <a:ext cx="77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3629" y="5172451"/>
            <a:ext cx="77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3" y="5629651"/>
            <a:ext cx="552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Predicted probability of an outcome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5873115" y="4359651"/>
            <a:ext cx="486410" cy="365760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4095491"/>
            <a:ext cx="2326640" cy="447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2119" y="4613651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3720" y="4613651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Benefit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8758" y="4742019"/>
            <a:ext cx="159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Point of indifference</a:t>
            </a:r>
          </a:p>
        </p:txBody>
      </p:sp>
      <p:pic>
        <p:nvPicPr>
          <p:cNvPr id="15" name="Picture 2" descr="Image result for patient stick fig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3" y="3724652"/>
            <a:ext cx="535003" cy="5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190666"/>
            <a:ext cx="634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III: Unfairness versus Bias: is the prediction polar or non-polar?</a:t>
            </a:r>
          </a:p>
        </p:txBody>
      </p:sp>
    </p:spTree>
    <p:extLst>
      <p:ext uri="{BB962C8B-B14F-4D97-AF65-F5344CB8AC3E}">
        <p14:creationId xmlns:p14="http://schemas.microsoft.com/office/powerpoint/2010/main" val="11068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  <p:bldP spid="7" grpId="0"/>
      <p:bldP spid="8" grpId="0"/>
      <p:bldP spid="9" grpId="0"/>
      <p:bldP spid="10" grpId="0" animBg="1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87662"/>
            <a:ext cx="11277600" cy="2370138"/>
          </a:xfrm>
        </p:spPr>
        <p:txBody>
          <a:bodyPr/>
          <a:lstStyle/>
          <a:p>
            <a:r>
              <a:rPr lang="en-US" dirty="0"/>
              <a:t>Those where the decision maker’s interest in efficient decision making is not aligned with the subject’s interest to have a </a:t>
            </a:r>
            <a:r>
              <a:rPr lang="en-US" i="1" dirty="0"/>
              <a:t>lower </a:t>
            </a:r>
            <a:r>
              <a:rPr lang="en-US" dirty="0"/>
              <a:t>or </a:t>
            </a:r>
            <a:r>
              <a:rPr lang="en-US" i="1" dirty="0"/>
              <a:t>higher</a:t>
            </a:r>
            <a:r>
              <a:rPr lang="en-US" dirty="0"/>
              <a:t> prediction 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533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B01B19-2682-4E05-8B36-5E3EBFB69E8A}"/>
              </a:ext>
            </a:extLst>
          </p:cNvPr>
          <p:cNvSpPr txBox="1">
            <a:spLocks/>
          </p:cNvSpPr>
          <p:nvPr/>
        </p:nvSpPr>
        <p:spPr bwMode="auto">
          <a:xfrm>
            <a:off x="1752600" y="925574"/>
            <a:ext cx="8763000" cy="8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Polar Predictive Contexts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666"/>
            <a:ext cx="634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III: Unfairness versus Bias: is the prediction polar or non-polar?</a:t>
            </a:r>
          </a:p>
        </p:txBody>
      </p:sp>
    </p:spTree>
    <p:extLst>
      <p:ext uri="{BB962C8B-B14F-4D97-AF65-F5344CB8AC3E}">
        <p14:creationId xmlns:p14="http://schemas.microsoft.com/office/powerpoint/2010/main" val="10671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8490439" y="1794956"/>
            <a:ext cx="657168" cy="3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patient stick fig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02" y="1219203"/>
            <a:ext cx="459105" cy="4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1219201"/>
            <a:ext cx="156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Patient interest in selection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5902" y="838200"/>
            <a:ext cx="4346298" cy="255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i="1" dirty="0"/>
              <a:t>Positively polar predictions</a:t>
            </a:r>
          </a:p>
          <a:p>
            <a:pPr>
              <a:lnSpc>
                <a:spcPct val="130000"/>
              </a:lnSpc>
            </a:pPr>
            <a:r>
              <a:rPr lang="en-US" dirty="0"/>
              <a:t>- Micro-allocation (e.g. organ transplantation)</a:t>
            </a:r>
          </a:p>
          <a:p>
            <a:pPr>
              <a:lnSpc>
                <a:spcPct val="130000"/>
              </a:lnSpc>
            </a:pPr>
            <a:r>
              <a:rPr lang="en-US" dirty="0"/>
              <a:t>- Care management programs (e.g. Diabetes Prevention Program)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93233" y="2302164"/>
            <a:ext cx="3770311" cy="1117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3857" y="1905000"/>
            <a:ext cx="77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2352" y="1905000"/>
            <a:ext cx="77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46876" y="2310363"/>
            <a:ext cx="43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Predicted probability of an outcome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98982" y="3749493"/>
            <a:ext cx="8769019" cy="1979490"/>
            <a:chOff x="374981" y="3749493"/>
            <a:chExt cx="8769019" cy="197949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349401" y="5349491"/>
              <a:ext cx="3770311" cy="1016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374981" y="3749493"/>
              <a:ext cx="8769019" cy="1979490"/>
              <a:chOff x="374981" y="3749493"/>
              <a:chExt cx="8769019" cy="197949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6664413" y="4943118"/>
                <a:ext cx="711518" cy="17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2" descr="Image result for patient stick figure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2698" y="4314944"/>
                <a:ext cx="459105" cy="460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395402" y="4053093"/>
                <a:ext cx="14234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Patient interest in avoidance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4981" y="3749493"/>
                <a:ext cx="4487275" cy="183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600" b="1" i="1" dirty="0"/>
                  <a:t>Negatively polar predictions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- Screening for child abuse risk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- Involuntary commitment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16843" y="4966432"/>
                <a:ext cx="77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15338" y="4966432"/>
                <a:ext cx="77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high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01919" y="5359651"/>
                <a:ext cx="4942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/>
                  <a:t>Predicted probability of an outcome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930983" y="4789848"/>
                <a:ext cx="603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(-)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9296400" y="1524000"/>
            <a:ext cx="6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(+)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0666"/>
            <a:ext cx="634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III: Unfairness versus Bias: is the prediction polar or non-polar?</a:t>
            </a:r>
          </a:p>
        </p:txBody>
      </p:sp>
    </p:spTree>
    <p:extLst>
      <p:ext uri="{BB962C8B-B14F-4D97-AF65-F5344CB8AC3E}">
        <p14:creationId xmlns:p14="http://schemas.microsoft.com/office/powerpoint/2010/main" val="19995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/>
      <p:bldP spid="17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75CB-C8EC-4FD7-AD8A-03772555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5717-3F13-4247-B892-9CBFA82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b="1" dirty="0">
                <a:solidFill>
                  <a:srgbClr val="222222"/>
                </a:solidFill>
                <a:latin typeface="-apple-system"/>
              </a:rPr>
              <a:t>Algorithmic bias </a:t>
            </a:r>
            <a:r>
              <a:rPr lang="en-US" sz="3100" dirty="0">
                <a:solidFill>
                  <a:srgbClr val="222222"/>
                </a:solidFill>
                <a:latin typeface="-apple-system"/>
              </a:rPr>
              <a:t>refers to issues related to the accuracy of predictions, especially those that may disproportionately affect model performance in a certain subgroup. </a:t>
            </a:r>
          </a:p>
          <a:p>
            <a:r>
              <a:rPr lang="en-US" sz="3100" dirty="0">
                <a:solidFill>
                  <a:srgbClr val="222222"/>
                </a:solidFill>
                <a:latin typeface="-apple-system"/>
              </a:rPr>
              <a:t>In contrast, issues of </a:t>
            </a:r>
            <a:r>
              <a:rPr lang="en-US" sz="3100" b="1" dirty="0">
                <a:solidFill>
                  <a:srgbClr val="222222"/>
                </a:solidFill>
                <a:latin typeface="-apple-system"/>
              </a:rPr>
              <a:t>fairness</a:t>
            </a:r>
            <a:r>
              <a:rPr lang="en-US" sz="3100" dirty="0">
                <a:solidFill>
                  <a:srgbClr val="222222"/>
                </a:solidFill>
                <a:latin typeface="-apple-system"/>
              </a:rPr>
              <a:t> arise when the interest of one individual or group come into conflict with another.</a:t>
            </a:r>
          </a:p>
          <a:p>
            <a:r>
              <a:rPr lang="en-US" sz="3100" dirty="0">
                <a:solidFill>
                  <a:srgbClr val="222222"/>
                </a:solidFill>
                <a:latin typeface="-apple-system"/>
              </a:rPr>
              <a:t>Fairness issues arise specifically in polar decision contexts.</a:t>
            </a:r>
            <a:endParaRPr lang="en-US" sz="3100" dirty="0"/>
          </a:p>
          <a:p>
            <a:endParaRPr lang="en-US" sz="3100" dirty="0"/>
          </a:p>
          <a:p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666"/>
            <a:ext cx="634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III: Unfairness versus Bias: is the prediction polar or non-polar?</a:t>
            </a:r>
          </a:p>
        </p:txBody>
      </p:sp>
    </p:spTree>
    <p:extLst>
      <p:ext uri="{BB962C8B-B14F-4D97-AF65-F5344CB8AC3E}">
        <p14:creationId xmlns:p14="http://schemas.microsoft.com/office/powerpoint/2010/main" val="4785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75CB-C8EC-4FD7-AD8A-03772555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5717-3F13-4247-B892-9CBFA82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Fairness and the impossibility results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Label Bias: are you predicting the ideal target or a proxy?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III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Unfairness versus Bias: is the prediction polar or non-polar?  </a:t>
            </a:r>
          </a:p>
          <a:p>
            <a:pPr marL="0" indent="0">
              <a:buNone/>
            </a:pPr>
            <a:r>
              <a:rPr lang="en-US" b="1" u="sng" dirty="0"/>
              <a:t>Part IV</a:t>
            </a:r>
            <a:r>
              <a:rPr lang="en-US" b="1" dirty="0"/>
              <a:t>: </a:t>
            </a:r>
            <a:r>
              <a:rPr lang="en-US" dirty="0"/>
              <a:t>Should “race” be included in clinical prediction models?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44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1600200" y="1041400"/>
            <a:ext cx="90678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br>
              <a:rPr lang="en-US" sz="4400" dirty="0"/>
            </a:br>
            <a:r>
              <a:rPr lang="en-US" sz="4000" b="1" dirty="0"/>
              <a:t> Can clinical prediction models better address health care disparities when they are 'race-aware'?</a:t>
            </a:r>
            <a:endParaRPr lang="en-US" sz="4000" b="1" dirty="0"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6019800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5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Treatments</a:t>
            </a:r>
            <a:br>
              <a:rPr lang="en-US" dirty="0"/>
            </a:br>
            <a:r>
              <a:rPr lang="en-US" sz="3200" dirty="0"/>
              <a:t>Monoclonal antibodies, </a:t>
            </a:r>
            <a:r>
              <a:rPr lang="en-US" sz="3200" dirty="0" err="1"/>
              <a:t>Paxlovid</a:t>
            </a:r>
            <a:r>
              <a:rPr lang="en-US" sz="3200" dirty="0"/>
              <a:t>, </a:t>
            </a:r>
            <a:r>
              <a:rPr lang="en-US" sz="3200" dirty="0" err="1"/>
              <a:t>Remdesevir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Minnesota Department of Health: BIPOC status was worth 2 points, the same as diabetes or age greater than 65</a:t>
            </a:r>
          </a:p>
          <a:p>
            <a:r>
              <a:rPr lang="en-US" sz="3000" dirty="0"/>
              <a:t>New York: nonwhite status would counts as risk factor</a:t>
            </a:r>
          </a:p>
          <a:p>
            <a:r>
              <a:rPr lang="en-US" sz="3000" dirty="0"/>
              <a:t>Utah: gives non‐​white race or Hispanic/​Latinx identity two points, more than hypertension or chronic pulmonary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4676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example: </a:t>
            </a:r>
          </a:p>
        </p:txBody>
      </p:sp>
      <p:pic>
        <p:nvPicPr>
          <p:cNvPr id="4" name="ZYwJXOItLq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00400" y="1690691"/>
            <a:ext cx="6096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5226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90649"/>
            <a:ext cx="9144000" cy="467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632460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NEJM 383;9. August 27,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378557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75CB-C8EC-4FD7-AD8A-03772555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5717-3F13-4247-B892-9CBFA828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Part I</a:t>
            </a:r>
            <a:r>
              <a:rPr lang="en-US" b="1" dirty="0"/>
              <a:t>: </a:t>
            </a:r>
            <a:r>
              <a:rPr lang="en-US" dirty="0"/>
              <a:t>Fairness and the impossibility results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Label Bias: are you predicting the ideal target or a proxy?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III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Unfairness versus Bias: is the prediction polar or non-polar? 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Part IV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Should “race” be included in clinical prediction models?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9982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“Physicians use these algorithms to individualize risk assessment and guide clinical decisions. By embedding race into the basic data and decisions of health care,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b="1" i="1" dirty="0"/>
              <a:t>these algorithms propagate race-based medicine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Many of these race-adjusted algorithms guide decisions in ways that may direct more attention or resources to white patients than to members of racial and ethnic minorities.”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640080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NEJM 383;9. August 27,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25435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DCF9-EB5B-402F-8671-E8EC71ED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036AC-6366-4ADB-AD99-C908A6FBE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49AC0-04D4-4FF0-9F7A-3D1CBFD9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00" y="0"/>
            <a:ext cx="907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5BF37-5D11-41E2-A903-8449E49B675F}"/>
              </a:ext>
            </a:extLst>
          </p:cNvPr>
          <p:cNvSpPr txBox="1"/>
          <p:nvPr/>
        </p:nvSpPr>
        <p:spPr>
          <a:xfrm>
            <a:off x="5486401" y="1839916"/>
            <a:ext cx="5018625" cy="144655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/>
              <a:t>“When used preoperatively to assess a patient’s risk, these calculations could steer minority patients, deemed higher risk, away from these procedures”</a:t>
            </a:r>
          </a:p>
        </p:txBody>
      </p:sp>
    </p:spTree>
    <p:extLst>
      <p:ext uri="{BB962C8B-B14F-4D97-AF65-F5344CB8AC3E}">
        <p14:creationId xmlns:p14="http://schemas.microsoft.com/office/powerpoint/2010/main" val="40011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3"/>
            <a:ext cx="8229600" cy="5427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8190" y="6468271"/>
            <a:ext cx="2357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/>
              <a:t>Lancet 2020; 396: 1125–28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590049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1" y="0"/>
            <a:ext cx="76332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3826877"/>
            <a:ext cx="4876800" cy="144655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/>
              <a:t>“Black patients might experience more adverse effects from recommended statin therapy, including persistent muscle damage”</a:t>
            </a:r>
          </a:p>
        </p:txBody>
      </p:sp>
    </p:spTree>
    <p:extLst>
      <p:ext uri="{BB962C8B-B14F-4D97-AF65-F5344CB8AC3E}">
        <p14:creationId xmlns:p14="http://schemas.microsoft.com/office/powerpoint/2010/main" val="11153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38189" y="457200"/>
            <a:ext cx="8604997" cy="5992020"/>
            <a:chOff x="372414" y="533400"/>
            <a:chExt cx="8238186" cy="608727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533400"/>
              <a:ext cx="8229600" cy="2971802"/>
              <a:chOff x="533400" y="1600199"/>
              <a:chExt cx="8229600" cy="297180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19167" t="48399" r="54583" b="40398"/>
              <a:stretch/>
            </p:blipFill>
            <p:spPr>
              <a:xfrm>
                <a:off x="533400" y="3352800"/>
                <a:ext cx="8229600" cy="121920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l="19167" t="25994" r="54583" b="57902"/>
              <a:stretch/>
            </p:blipFill>
            <p:spPr>
              <a:xfrm>
                <a:off x="533400" y="1600199"/>
                <a:ext cx="8229600" cy="1752601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2500" t="39988" r="54167" b="21523"/>
            <a:stretch/>
          </p:blipFill>
          <p:spPr>
            <a:xfrm>
              <a:off x="372414" y="3505200"/>
              <a:ext cx="7772400" cy="311547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538189" y="6468271"/>
            <a:ext cx="3655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Pediatrics. 2022 Jul 1;150(1):e2022057998.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29211-46B2-4BDA-97D8-B76CEDE934FE}"/>
              </a:ext>
            </a:extLst>
          </p:cNvPr>
          <p:cNvSpPr txBox="1"/>
          <p:nvPr/>
        </p:nvSpPr>
        <p:spPr>
          <a:xfrm>
            <a:off x="3657600" y="2190175"/>
            <a:ext cx="6705600" cy="341632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In 2020, the AAP Annual Leadership Forum passed a resolution, “Prohibit the Use of Race-Based Medicine,” through which “the Academy shall end the practice of using race as a proxy for biology or genetics in all their education events and literature, and…require [that] race be explicitly characterized as a social construct when describing risk factors for disease with all presentations at AAP-sponsored conferences.”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39114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3821545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49663"/>
            <a:ext cx="5118562" cy="996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489077"/>
            <a:ext cx="3352801" cy="835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8E4B8-5441-43E4-B0F4-71ED6078B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064477"/>
            <a:ext cx="4962525" cy="34861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E8E90BE-911A-459F-B464-559D4B71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17528"/>
            <a:ext cx="7886700" cy="777872"/>
          </a:xfrm>
          <a:noFill/>
        </p:spPr>
        <p:txBody>
          <a:bodyPr/>
          <a:lstStyle/>
          <a:p>
            <a:r>
              <a:rPr lang="en-US" b="1" dirty="0"/>
              <a:t>What controversy?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687F59-2B2E-4E2A-95BD-E38830F52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051" y="1953613"/>
            <a:ext cx="417621" cy="4090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AC25D4-B326-465D-979D-5704F8BE3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643" y="3826212"/>
            <a:ext cx="417621" cy="409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BA454B-5C26-4570-A2C8-E7054309F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949" y="5707554"/>
            <a:ext cx="417621" cy="4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17528"/>
            <a:ext cx="7886700" cy="777872"/>
          </a:xfrm>
        </p:spPr>
        <p:txBody>
          <a:bodyPr/>
          <a:lstStyle/>
          <a:p>
            <a:r>
              <a:rPr lang="en-US" dirty="0"/>
              <a:t>Predicting Diabetes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9658350" cy="4351338"/>
          </a:xfrm>
        </p:spPr>
        <p:txBody>
          <a:bodyPr/>
          <a:lstStyle/>
          <a:p>
            <a:r>
              <a:rPr lang="en-US" dirty="0"/>
              <a:t>At the same time, we were developing a diabetes risk prediction model to be used for the prioritization of </a:t>
            </a:r>
            <a:r>
              <a:rPr lang="en-US" dirty="0" err="1"/>
              <a:t>prediabetic</a:t>
            </a:r>
            <a:r>
              <a:rPr lang="en-US" dirty="0"/>
              <a:t> patients for the DPP program.</a:t>
            </a:r>
          </a:p>
          <a:p>
            <a:r>
              <a:rPr lang="en-US" dirty="0"/>
              <a:t>This model explicitly encoded race.</a:t>
            </a:r>
          </a:p>
          <a:p>
            <a:r>
              <a:rPr lang="en-US" dirty="0"/>
              <a:t>In this presentation, we describe</a:t>
            </a:r>
            <a:br>
              <a:rPr lang="en-US" dirty="0"/>
            </a:br>
            <a:r>
              <a:rPr lang="en-US" dirty="0"/>
              <a:t>our reasoning.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ADEF5-8054-4789-B9AB-6E5AB152C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63"/>
          <a:stretch/>
        </p:blipFill>
        <p:spPr>
          <a:xfrm>
            <a:off x="7010400" y="2971800"/>
            <a:ext cx="4480118" cy="3090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C3DDD9-5FE8-442B-8D0F-AA6A0897ACCB}"/>
              </a:ext>
            </a:extLst>
          </p:cNvPr>
          <p:cNvSpPr/>
          <p:nvPr/>
        </p:nvSpPr>
        <p:spPr>
          <a:xfrm>
            <a:off x="1538190" y="6468271"/>
            <a:ext cx="3387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Mayo Clin </a:t>
            </a:r>
            <a:r>
              <a:rPr lang="es-ES" sz="1400" dirty="0" err="1"/>
              <a:t>Proc</a:t>
            </a:r>
            <a:r>
              <a:rPr lang="es-ES" sz="1400" dirty="0"/>
              <a:t>  2022 Apr;97(4):703-715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12902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637"/>
            <a:ext cx="10515600" cy="1325563"/>
          </a:xfrm>
        </p:spPr>
        <p:txBody>
          <a:bodyPr/>
          <a:lstStyle/>
          <a:p>
            <a:r>
              <a:rPr lang="en-US" dirty="0"/>
              <a:t>Point of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6062"/>
            <a:ext cx="10668000" cy="4351338"/>
          </a:xfrm>
        </p:spPr>
        <p:txBody>
          <a:bodyPr/>
          <a:lstStyle/>
          <a:p>
            <a:r>
              <a:rPr lang="en-US" dirty="0"/>
              <a:t>It seems WRONG to need to identify someone’s race in order to make a treatment decision.</a:t>
            </a:r>
          </a:p>
          <a:p>
            <a:r>
              <a:rPr lang="en-US" b="1" dirty="0" err="1"/>
              <a:t>Anticlassification</a:t>
            </a:r>
            <a:r>
              <a:rPr lang="en-US" dirty="0"/>
              <a:t> principles of antidiscrimination law: prohibits practices that classify people on the basis of a forbidden category. </a:t>
            </a:r>
          </a:p>
          <a:p>
            <a:r>
              <a:rPr lang="en-US" dirty="0"/>
              <a:t>In contrast, the </a:t>
            </a:r>
            <a:r>
              <a:rPr lang="en-US" b="1" dirty="0" err="1"/>
              <a:t>antisubordination</a:t>
            </a:r>
            <a:r>
              <a:rPr lang="en-US" dirty="0"/>
              <a:t> principle allows classification to the extent the classification is intended to challenge group subordination.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19277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17528"/>
            <a:ext cx="7886700" cy="854072"/>
          </a:xfrm>
        </p:spPr>
        <p:txBody>
          <a:bodyPr/>
          <a:lstStyle/>
          <a:p>
            <a:r>
              <a:rPr lang="en-US" dirty="0"/>
              <a:t>Key points/ Premises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6062"/>
            <a:ext cx="10972800" cy="4351338"/>
          </a:xfrm>
        </p:spPr>
        <p:txBody>
          <a:bodyPr/>
          <a:lstStyle/>
          <a:p>
            <a:pPr lvl="0"/>
            <a:r>
              <a:rPr lang="en-GB" dirty="0"/>
              <a:t>Race is a </a:t>
            </a:r>
            <a:r>
              <a:rPr lang="en-GB" b="1" dirty="0"/>
              <a:t>social construct </a:t>
            </a:r>
            <a:r>
              <a:rPr lang="en-GB" dirty="0"/>
              <a:t>that is not a direct cause of health outcomes—except via the health effects of racism.</a:t>
            </a:r>
          </a:p>
          <a:p>
            <a:pPr lvl="0"/>
            <a:r>
              <a:rPr lang="en-GB" dirty="0"/>
              <a:t>Yet it is correlated with a combination of interacting factors related to SES, culture, genetic ancestry and the health effects of racism; </a:t>
            </a:r>
          </a:p>
          <a:p>
            <a:pPr lvl="0"/>
            <a:r>
              <a:rPr lang="en-GB" dirty="0"/>
              <a:t>It is sometimes importantly </a:t>
            </a:r>
            <a:r>
              <a:rPr lang="en-GB" b="1" dirty="0"/>
              <a:t>predictive</a:t>
            </a:r>
            <a:r>
              <a:rPr lang="en-GB" dirty="0"/>
              <a:t> of health outcomes—especially where disparities in outcomes exist.</a:t>
            </a:r>
          </a:p>
          <a:p>
            <a:pPr lvl="0"/>
            <a:r>
              <a:rPr lang="en-GB" dirty="0"/>
              <a:t>It is important not to conflate </a:t>
            </a:r>
            <a:r>
              <a:rPr lang="en-GB" b="1" dirty="0"/>
              <a:t>prediction </a:t>
            </a:r>
            <a:r>
              <a:rPr lang="en-GB" dirty="0"/>
              <a:t>with </a:t>
            </a:r>
            <a:r>
              <a:rPr lang="en-GB" b="1" dirty="0"/>
              <a:t>causal inference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39964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10896600" cy="5105399"/>
          </a:xfrm>
        </p:spPr>
        <p:txBody>
          <a:bodyPr/>
          <a:lstStyle/>
          <a:p>
            <a:r>
              <a:rPr lang="en-GB" dirty="0"/>
              <a:t>Patients with </a:t>
            </a:r>
            <a:r>
              <a:rPr lang="en-GB" b="1" dirty="0"/>
              <a:t>similar relevant clinical characteristics </a:t>
            </a:r>
            <a:r>
              <a:rPr lang="en-GB" dirty="0"/>
              <a:t>should be treated similarly regardless of race; </a:t>
            </a:r>
          </a:p>
          <a:p>
            <a:r>
              <a:rPr lang="en-GB" dirty="0"/>
              <a:t>Patients at </a:t>
            </a:r>
            <a:r>
              <a:rPr lang="en-GB" b="1" dirty="0"/>
              <a:t>similar outcome risk </a:t>
            </a:r>
            <a:r>
              <a:rPr lang="en-GB" dirty="0"/>
              <a:t>should be treated similarly regardless of race;</a:t>
            </a:r>
          </a:p>
          <a:p>
            <a:pPr lvl="1"/>
            <a:r>
              <a:rPr lang="en-GB" b="1" i="1" dirty="0"/>
              <a:t>Equal treatment for equal risk</a:t>
            </a:r>
          </a:p>
          <a:p>
            <a:r>
              <a:rPr lang="en-GB" dirty="0"/>
              <a:t>When race has no prognostic information independent of relevant clinical characteristics, there is no controversy or dilemma.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2650" y="593728"/>
            <a:ext cx="7886700" cy="854072"/>
          </a:xfrm>
        </p:spPr>
        <p:txBody>
          <a:bodyPr/>
          <a:lstStyle/>
          <a:p>
            <a:r>
              <a:rPr lang="en-US" dirty="0"/>
              <a:t>Key points/ Premises </a:t>
            </a:r>
            <a:r>
              <a:rPr lang="en-US" i="1" dirty="0"/>
              <a:t>(continued)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14052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346079"/>
            <a:ext cx="7886700" cy="1325563"/>
          </a:xfrm>
        </p:spPr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Capuchin Monkey Video</a:t>
            </a:r>
            <a:endParaRPr lang="en-US" dirty="0"/>
          </a:p>
        </p:txBody>
      </p:sp>
      <p:pic>
        <p:nvPicPr>
          <p:cNvPr id="6" name="meiU6TxysC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6726" y="1295400"/>
            <a:ext cx="7992532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</p:spTree>
    <p:extLst>
      <p:ext uri="{BB962C8B-B14F-4D97-AF65-F5344CB8AC3E}">
        <p14:creationId xmlns:p14="http://schemas.microsoft.com/office/powerpoint/2010/main" val="22635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10591800" cy="4343400"/>
          </a:xfrm>
        </p:spPr>
        <p:txBody>
          <a:bodyPr/>
          <a:lstStyle/>
          <a:p>
            <a:r>
              <a:rPr lang="en-GB" dirty="0"/>
              <a:t>Controversy arises </a:t>
            </a:r>
            <a:r>
              <a:rPr lang="en-GB" i="1" dirty="0"/>
              <a:t>only</a:t>
            </a:r>
            <a:r>
              <a:rPr lang="en-GB" dirty="0"/>
              <a:t> when patients of different racial identities have different outcome risks despite similar clinical characteristics—a condition that defines disparities.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2650" y="669928"/>
            <a:ext cx="7886700" cy="854072"/>
          </a:xfrm>
        </p:spPr>
        <p:txBody>
          <a:bodyPr/>
          <a:lstStyle/>
          <a:p>
            <a:r>
              <a:rPr lang="en-US" dirty="0"/>
              <a:t>Key points/ Premises </a:t>
            </a:r>
            <a:r>
              <a:rPr lang="en-US" i="1" dirty="0"/>
              <a:t>(continued)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32071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Diabetes Prevention Program (DPP) Randomized Controlled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76072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u="sng" dirty="0"/>
              <a:t>Participants</a:t>
            </a:r>
            <a:r>
              <a:rPr lang="en-US" sz="3500" dirty="0"/>
              <a:t>: 3060 non-diabetic persons with evidence of impaired glucose metabolism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u="sng" dirty="0"/>
              <a:t>Intervention</a:t>
            </a:r>
            <a:r>
              <a:rPr lang="en-US" sz="3500" dirty="0"/>
              <a:t>: Intervention groups received metformin or a lifestyle-modification program</a:t>
            </a:r>
          </a:p>
          <a:p>
            <a:pPr marL="576072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u="sng" dirty="0"/>
              <a:t>Main Outcome Measure</a:t>
            </a:r>
            <a:r>
              <a:rPr lang="en-US" sz="3500" dirty="0"/>
              <a:t>: Development of diabetes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/>
          </a:p>
          <a:p>
            <a:pPr marL="41148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41148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i="1" dirty="0"/>
              <a:t>The DPP study was conducted by the DPP Investigators and supported by the National Institute of Diabetes and Digestive and Kidney Diseases (NIDDK).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666"/>
            <a:ext cx="597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IV: Should “race” be included in clinical prediction models? </a:t>
            </a:r>
          </a:p>
        </p:txBody>
      </p:sp>
    </p:spTree>
    <p:extLst>
      <p:ext uri="{BB962C8B-B14F-4D97-AF65-F5344CB8AC3E}">
        <p14:creationId xmlns:p14="http://schemas.microsoft.com/office/powerpoint/2010/main" val="2157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9976"/>
            <a:ext cx="12192000" cy="1187824"/>
          </a:xfrm>
        </p:spPr>
        <p:txBody>
          <a:bodyPr>
            <a:noAutofit/>
          </a:bodyPr>
          <a:lstStyle/>
          <a:p>
            <a:r>
              <a:rPr lang="en-US" dirty="0"/>
              <a:t>DPP Risk-Stratified Results: Absolute Risk Reduction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04338" y="6356351"/>
            <a:ext cx="1363662" cy="365125"/>
          </a:xfrm>
        </p:spPr>
        <p:txBody>
          <a:bodyPr/>
          <a:lstStyle/>
          <a:p>
            <a:fld id="{A1BC5532-6A65-4416-9A0F-496F6A5DE096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2" t="58475" r="48515" b="12590"/>
          <a:stretch>
            <a:fillRect/>
          </a:stretch>
        </p:blipFill>
        <p:spPr bwMode="auto">
          <a:xfrm>
            <a:off x="1981200" y="2133600"/>
            <a:ext cx="3771900" cy="32210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2" t="58305" r="21947" b="13244"/>
          <a:stretch/>
        </p:blipFill>
        <p:spPr bwMode="auto">
          <a:xfrm>
            <a:off x="6324600" y="2133600"/>
            <a:ext cx="3964494" cy="32210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717102" y="2789556"/>
            <a:ext cx="2424259" cy="276999"/>
            <a:chOff x="1193101" y="2789555"/>
            <a:chExt cx="2424259" cy="276999"/>
          </a:xfrm>
        </p:grpSpPr>
        <p:sp>
          <p:nvSpPr>
            <p:cNvPr id="4" name="TextBox 3"/>
            <p:cNvSpPr txBox="1"/>
            <p:nvPr/>
          </p:nvSpPr>
          <p:spPr>
            <a:xfrm>
              <a:off x="1193101" y="2789555"/>
              <a:ext cx="20455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E00003"/>
                  </a:solidFill>
                </a:rPr>
                <a:t>Twice the average benefit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170667" y="2975175"/>
              <a:ext cx="446693" cy="76139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171014" y="5486401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00003"/>
                </a:solidFill>
              </a:rPr>
              <a:t>All four quartiles achieve some benefit from</a:t>
            </a:r>
            <a:br>
              <a:rPr lang="en-US" sz="1200" b="1" dirty="0">
                <a:solidFill>
                  <a:srgbClr val="E00003"/>
                </a:solidFill>
              </a:rPr>
            </a:br>
            <a:r>
              <a:rPr lang="en-US" sz="1200" b="1" dirty="0">
                <a:solidFill>
                  <a:srgbClr val="E00003"/>
                </a:solidFill>
              </a:rPr>
              <a:t>the DPP intensive lifestyle intervention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91936" y="2760502"/>
            <a:ext cx="1862399" cy="618805"/>
            <a:chOff x="6167935" y="2760501"/>
            <a:chExt cx="1862399" cy="618805"/>
          </a:xfrm>
        </p:grpSpPr>
        <p:sp>
          <p:nvSpPr>
            <p:cNvPr id="12" name="TextBox 11"/>
            <p:cNvSpPr txBox="1"/>
            <p:nvPr/>
          </p:nvSpPr>
          <p:spPr>
            <a:xfrm>
              <a:off x="6167935" y="2760501"/>
              <a:ext cx="1321196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dirty="0">
                  <a:solidFill>
                    <a:srgbClr val="E00003"/>
                  </a:solidFill>
                </a:rPr>
                <a:t>Three times the</a:t>
              </a:r>
              <a:br>
                <a:rPr lang="en-US" sz="1200" b="1" dirty="0">
                  <a:solidFill>
                    <a:srgbClr val="E00003"/>
                  </a:solidFill>
                </a:rPr>
              </a:br>
              <a:r>
                <a:rPr lang="en-US" sz="1200" b="1" dirty="0">
                  <a:solidFill>
                    <a:srgbClr val="E00003"/>
                  </a:solidFill>
                </a:rPr>
                <a:t>average benefit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434470" y="3051314"/>
              <a:ext cx="595864" cy="327992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368683" y="3467120"/>
            <a:ext cx="938077" cy="826584"/>
            <a:chOff x="5844682" y="3467120"/>
            <a:chExt cx="938077" cy="826584"/>
          </a:xfrm>
        </p:grpSpPr>
        <p:sp>
          <p:nvSpPr>
            <p:cNvPr id="15" name="TextBox 14"/>
            <p:cNvSpPr txBox="1"/>
            <p:nvPr/>
          </p:nvSpPr>
          <p:spPr>
            <a:xfrm>
              <a:off x="5844682" y="3467120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E00003"/>
                  </a:solidFill>
                </a:rPr>
                <a:t>No benefit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5933662" y="3744119"/>
              <a:ext cx="159025" cy="54958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344DDFF-5C67-4C04-B61B-241BECAB441F}"/>
              </a:ext>
            </a:extLst>
          </p:cNvPr>
          <p:cNvSpPr/>
          <p:nvPr/>
        </p:nvSpPr>
        <p:spPr>
          <a:xfrm>
            <a:off x="4875153" y="6416096"/>
            <a:ext cx="2441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BMJ. 2015 Feb 19;350:h454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01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1188107"/>
          </a:xfrm>
        </p:spPr>
        <p:txBody>
          <a:bodyPr>
            <a:normAutofit fontScale="90000"/>
          </a:bodyPr>
          <a:lstStyle/>
          <a:p>
            <a:r>
              <a:rPr lang="en-US" dirty="0"/>
              <a:t>Redevelop DPP Risk Model using Typical EHR Data: OLDW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532-6A65-4416-9A0F-496F6A5DE09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14331725" y="6880591"/>
            <a:ext cx="849937" cy="266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84FE12-A56D-0440-A84E-13064AA556AD}" type="slidenum">
              <a:rPr lang="en-US"/>
              <a:pPr/>
              <a:t>43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1550963"/>
            <a:ext cx="11799167" cy="1477415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accent4"/>
              </a:buClr>
              <a:buFont typeface="Arial" charset="0"/>
              <a:buChar char="•"/>
            </a:pPr>
            <a:r>
              <a:rPr lang="en-US" sz="2400" dirty="0"/>
              <a:t>Model developed and geographically validated in OptumLabs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4"/>
              </a:buClr>
              <a:buFont typeface="Arial" charset="0"/>
              <a:buChar char="•"/>
            </a:pPr>
            <a:r>
              <a:rPr lang="en-US" sz="2400" dirty="0"/>
              <a:t>Risk factors: age, gender, race, ethnicity, height, BMI, smoking status, hypertension, A1c, FPG, triglycerides, HDL, SBP 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"/>
          <a:stretch/>
        </p:blipFill>
        <p:spPr>
          <a:xfrm>
            <a:off x="2743200" y="2689470"/>
            <a:ext cx="6629400" cy="3863730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CD705F-FBDA-4DCC-8C75-EBDDA109C10F}"/>
              </a:ext>
            </a:extLst>
          </p:cNvPr>
          <p:cNvSpPr/>
          <p:nvPr/>
        </p:nvSpPr>
        <p:spPr>
          <a:xfrm>
            <a:off x="4648200" y="6530731"/>
            <a:ext cx="3636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Mayo Clin </a:t>
            </a:r>
            <a:r>
              <a:rPr lang="es-ES" sz="1400" dirty="0" err="1"/>
              <a:t>Proc</a:t>
            </a:r>
            <a:r>
              <a:rPr lang="es-ES" sz="1400" dirty="0"/>
              <a:t>. 2022 Apr;97(4):703-715.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91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b="8746"/>
          <a:stretch/>
        </p:blipFill>
        <p:spPr bwMode="auto">
          <a:xfrm>
            <a:off x="1728746" y="1688806"/>
            <a:ext cx="8939254" cy="4040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773268"/>
            <a:ext cx="6457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Filled dots represent Black race, circles represent White race</a:t>
            </a:r>
          </a:p>
          <a:p>
            <a:endParaRPr lang="en-US" sz="1050" dirty="0"/>
          </a:p>
          <a:p>
            <a:r>
              <a:rPr lang="en-US" sz="1050" dirty="0"/>
              <a:t>Red dots represent </a:t>
            </a:r>
            <a:r>
              <a:rPr lang="en-US" sz="1050" dirty="0" err="1"/>
              <a:t>deciles</a:t>
            </a:r>
            <a:r>
              <a:rPr lang="en-US" sz="1050" dirty="0"/>
              <a:t> where the predicted probability fell below the treatment threshold in a race-blind model, but exceeded the threshold in a race-aware model.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0" y="228601"/>
            <a:ext cx="12268200" cy="914400"/>
          </a:xfrm>
          <a:solidFill>
            <a:srgbClr val="FFFFFF"/>
          </a:solidFill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latin typeface="Calibri" charset="0"/>
                <a:ea typeface="MS PGothic" charset="0"/>
                <a:cs typeface="MS PGothic" charset="0"/>
              </a:rPr>
              <a:t>Race-blind vs. Race-aware models for diabetes risk among patients with pre-diabetes: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</a:br>
            <a:r>
              <a:rPr lang="en-US" sz="2800" u="sng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Black patients have ~30% higher risk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0" y="1676401"/>
            <a:ext cx="4572000" cy="4161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A8502-4F8B-457B-9D92-2DE89C547A77}"/>
              </a:ext>
            </a:extLst>
          </p:cNvPr>
          <p:cNvSpPr/>
          <p:nvPr/>
        </p:nvSpPr>
        <p:spPr>
          <a:xfrm>
            <a:off x="4648200" y="6530731"/>
            <a:ext cx="3636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Mayo Clin </a:t>
            </a:r>
            <a:r>
              <a:rPr lang="es-ES" sz="1400" dirty="0" err="1"/>
              <a:t>Proc</a:t>
            </a:r>
            <a:r>
              <a:rPr lang="es-ES" sz="1400" dirty="0"/>
              <a:t>. 2022 Apr;97(4):703-715.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2941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b="8746"/>
          <a:stretch/>
        </p:blipFill>
        <p:spPr bwMode="auto">
          <a:xfrm>
            <a:off x="1752600" y="1826794"/>
            <a:ext cx="8939254" cy="4040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791200"/>
            <a:ext cx="6457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Filled dots represent Black race, circles represent White race</a:t>
            </a:r>
          </a:p>
          <a:p>
            <a:endParaRPr lang="en-US" sz="1050" dirty="0"/>
          </a:p>
          <a:p>
            <a:r>
              <a:rPr lang="en-US" sz="1050" dirty="0"/>
              <a:t>Red dots represent </a:t>
            </a:r>
            <a:r>
              <a:rPr lang="en-US" sz="1050" dirty="0" err="1"/>
              <a:t>deciles</a:t>
            </a:r>
            <a:r>
              <a:rPr lang="en-US" sz="1050" dirty="0"/>
              <a:t> where the predicted probability fell below the treatment threshold in a race-blind model, but exceeded the threshold in a race-aware model.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524000" y="228601"/>
            <a:ext cx="9144000" cy="914400"/>
          </a:xfrm>
          <a:solidFill>
            <a:srgbClr val="FFFFFF"/>
          </a:solidFill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latin typeface="Calibri" charset="0"/>
                <a:ea typeface="MS PGothic" charset="0"/>
                <a:cs typeface="MS PGothic" charset="0"/>
              </a:rPr>
              <a:t>Race-blind vs. Race-aware models for diabetes risk among patients with pre-diabetes:</a:t>
            </a:r>
            <a:br>
              <a:rPr lang="en-US" sz="2800" dirty="0">
                <a:latin typeface="Calibri" charset="0"/>
                <a:ea typeface="MS PGothic" charset="0"/>
                <a:cs typeface="MS PGothic" charset="0"/>
              </a:rPr>
            </a:br>
            <a:r>
              <a:rPr lang="en-US" sz="2800" u="sng" dirty="0">
                <a:latin typeface="Calibri" charset="0"/>
                <a:ea typeface="MS PGothic" charset="0"/>
                <a:cs typeface="MS PGothic" charset="0"/>
              </a:rPr>
              <a:t>Black patients have ~30% higher risk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C6315-7D88-47C5-8D45-5811FBB29CF5}"/>
              </a:ext>
            </a:extLst>
          </p:cNvPr>
          <p:cNvSpPr/>
          <p:nvPr/>
        </p:nvSpPr>
        <p:spPr>
          <a:xfrm>
            <a:off x="4648200" y="6530731"/>
            <a:ext cx="3636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Mayo Clin </a:t>
            </a:r>
            <a:r>
              <a:rPr lang="es-ES" sz="1400" dirty="0" err="1"/>
              <a:t>Proc</a:t>
            </a:r>
            <a:r>
              <a:rPr lang="es-ES" sz="1400" dirty="0"/>
              <a:t>. 2022 Apr;97(4):703-715.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9217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745CD-A502-45CA-A18E-9E079CC029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337" y="1143000"/>
            <a:ext cx="9997921" cy="3200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600" dirty="0">
                <a:solidFill>
                  <a:schemeClr val="tx1"/>
                </a:solidFill>
              </a:rPr>
              <a:t>Improves targeting to the “high risk” group (disparity-reducing”)</a:t>
            </a:r>
          </a:p>
          <a:p>
            <a:pPr>
              <a:buClr>
                <a:schemeClr val="tx1"/>
              </a:buClr>
            </a:pPr>
            <a:r>
              <a:rPr lang="en-US" sz="2600" dirty="0">
                <a:solidFill>
                  <a:schemeClr val="tx1"/>
                </a:solidFill>
              </a:rPr>
              <a:t>Makes predictions more accurate for all (corrects subgroup invalidity, important for non polar conditions)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 absence of </a:t>
            </a:r>
            <a:r>
              <a:rPr lang="en-US" sz="2600" b="1" u="sng" dirty="0">
                <a:solidFill>
                  <a:schemeClr val="tx1"/>
                </a:solidFill>
              </a:rPr>
              <a:t>label bias</a:t>
            </a:r>
            <a:r>
              <a:rPr lang="en-US" sz="2600" dirty="0">
                <a:solidFill>
                  <a:schemeClr val="tx1"/>
                </a:solidFill>
              </a:rPr>
              <a:t>, “race aware” model is at least as accurate as the most accurate “race unaware”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B40959-0162-4B40-A448-C92EDCC5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solidFill>
                  <a:schemeClr val="tx1"/>
                </a:solidFill>
                <a:latin typeface="+mj-lt"/>
              </a:rPr>
              <a:t>Note: including race accomplishes 2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D4166-91B6-4C79-8CF7-8EAE67263D9D}"/>
              </a:ext>
            </a:extLst>
          </p:cNvPr>
          <p:cNvPicPr/>
          <p:nvPr/>
        </p:nvPicPr>
        <p:blipFill rotWithShape="1">
          <a:blip r:embed="rId2"/>
          <a:srcRect l="19658" t="19707" r="24680" b="34446"/>
          <a:stretch/>
        </p:blipFill>
        <p:spPr bwMode="auto">
          <a:xfrm>
            <a:off x="4191000" y="3918547"/>
            <a:ext cx="6554824" cy="285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85ADEF-476E-4246-B4E9-BDCA12F530A6}"/>
              </a:ext>
            </a:extLst>
          </p:cNvPr>
          <p:cNvSpPr/>
          <p:nvPr/>
        </p:nvSpPr>
        <p:spPr>
          <a:xfrm>
            <a:off x="1538190" y="6468271"/>
            <a:ext cx="50912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Proc Natl Acad Sci U S A</a:t>
            </a:r>
            <a:r>
              <a:rPr lang="en-US" sz="1400" dirty="0"/>
              <a:t> </a:t>
            </a:r>
            <a:r>
              <a:rPr lang="pl-PL" sz="1400" dirty="0"/>
              <a:t>. 2023 Aug 9;120(35):e2303370120.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41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C90B-9ACB-4338-8E34-3020D196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Principle: Equal treatment for equal risk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BADF-8F4F-4E3A-ACB9-7996C3D0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Risk-based medicine is not race-based medicine </a:t>
            </a:r>
          </a:p>
          <a:p>
            <a:r>
              <a:rPr lang="en-US" dirty="0"/>
              <a:t>Conforms to a fairness principle and leads to the most efficient distribution of scarce resources.</a:t>
            </a:r>
          </a:p>
          <a:p>
            <a:r>
              <a:rPr lang="en-US" dirty="0"/>
              <a:t>Black patients who were COVID infected were at ~2-fold the risk of hospitalization, even after controlling for other factors.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F42E-F532-4D3E-B9B8-C51C45EE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 about the extra risk in Black patients?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42B47-1AE2-4826-AFF2-DE44486D6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C1C1C"/>
                </a:solidFill>
                <a:effectLst/>
                <a:latin typeface="+mj-lt"/>
              </a:rPr>
              <a:t>It is real (i.e. not due to label bias) and measurable. </a:t>
            </a:r>
          </a:p>
          <a:p>
            <a:r>
              <a:rPr lang="en-US" b="0" i="0" dirty="0">
                <a:solidFill>
                  <a:srgbClr val="1C1C1C"/>
                </a:solidFill>
                <a:effectLst/>
                <a:latin typeface="+mj-lt"/>
              </a:rPr>
              <a:t>It is large. </a:t>
            </a:r>
          </a:p>
          <a:p>
            <a:r>
              <a:rPr lang="en-US" b="0" i="0" dirty="0">
                <a:solidFill>
                  <a:srgbClr val="1C1C1C"/>
                </a:solidFill>
                <a:effectLst/>
                <a:latin typeface="+mj-lt"/>
              </a:rPr>
              <a:t>It has causes (even if these causes are difficult to measure or not always precisely known), and those causes are disproportionately experienced by Black people.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18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F8A1-D880-4625-94E1-BA7DBA24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018B-C3AF-410C-849A-E4115F94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2262"/>
            <a:ext cx="11201400" cy="4351338"/>
          </a:xfrm>
        </p:spPr>
        <p:txBody>
          <a:bodyPr/>
          <a:lstStyle/>
          <a:p>
            <a:r>
              <a:rPr lang="en-US" b="0" i="0" dirty="0">
                <a:solidFill>
                  <a:srgbClr val="1C1C1C"/>
                </a:solidFill>
                <a:effectLst/>
                <a:latin typeface="+mj-lt"/>
              </a:rPr>
              <a:t>Leaving race out of risk calculations does </a:t>
            </a:r>
            <a:r>
              <a:rPr lang="en-US" b="0" i="1" dirty="0">
                <a:solidFill>
                  <a:srgbClr val="1C1C1C"/>
                </a:solidFill>
                <a:effectLst/>
                <a:latin typeface="+mj-lt"/>
              </a:rPr>
              <a:t>not</a:t>
            </a:r>
            <a:r>
              <a:rPr lang="en-US" b="0" i="0" dirty="0">
                <a:solidFill>
                  <a:srgbClr val="1C1C1C"/>
                </a:solidFill>
                <a:effectLst/>
                <a:latin typeface="+mj-lt"/>
              </a:rPr>
              <a:t> treat Black and white people equally — it systematically ignores those (unknown or unmeasured) causes of greater Covid or DM risk that are more common in Black people than white people. </a:t>
            </a:r>
          </a:p>
          <a:p>
            <a:r>
              <a:rPr lang="en-US" dirty="0">
                <a:solidFill>
                  <a:srgbClr val="1C1C1C"/>
                </a:solidFill>
                <a:latin typeface="+mj-lt"/>
              </a:rPr>
              <a:t>For decision making, t</a:t>
            </a:r>
            <a:r>
              <a:rPr lang="en-US" b="0" i="0" dirty="0">
                <a:solidFill>
                  <a:srgbClr val="1C1C1C"/>
                </a:solidFill>
                <a:effectLst/>
                <a:latin typeface="+mj-lt"/>
              </a:rPr>
              <a:t>he risk associated with these unmeasured causes is no less important than the risk associated with known and measured characteristics.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241"/>
            <a:ext cx="10515600" cy="4328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Sense of fairness is profound and phylogenetically old.</a:t>
            </a:r>
          </a:p>
          <a:p>
            <a:r>
              <a:rPr lang="en-US" dirty="0"/>
              <a:t>There is nothing wrong with cucumbers until your neighbor gets grapes.</a:t>
            </a:r>
          </a:p>
          <a:p>
            <a:r>
              <a:rPr lang="en-US" dirty="0"/>
              <a:t>A decent society cares about unfairness and tries to mitigate unfairness.</a:t>
            </a:r>
          </a:p>
          <a:p>
            <a:r>
              <a:rPr lang="en-US" dirty="0"/>
              <a:t>Perceptions of fairness are inherently asymmetric and biased.</a:t>
            </a:r>
          </a:p>
          <a:p>
            <a:r>
              <a:rPr lang="en-US" dirty="0"/>
              <a:t>Can there be an objective measure of fairness?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</p:spTree>
    <p:extLst>
      <p:ext uri="{BB962C8B-B14F-4D97-AF65-F5344CB8AC3E}">
        <p14:creationId xmlns:p14="http://schemas.microsoft.com/office/powerpoint/2010/main" val="34177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81000"/>
            <a:ext cx="7886700" cy="838200"/>
          </a:xfrm>
        </p:spPr>
        <p:txBody>
          <a:bodyPr/>
          <a:lstStyle/>
          <a:p>
            <a:r>
              <a:rPr lang="en-US" dirty="0"/>
              <a:t>Not an unusual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863"/>
            <a:ext cx="11353800" cy="4427537"/>
          </a:xfrm>
        </p:spPr>
        <p:txBody>
          <a:bodyPr/>
          <a:lstStyle/>
          <a:p>
            <a:r>
              <a:rPr lang="en-GB" sz="3000" dirty="0"/>
              <a:t>By targeting screening or therapies to patients based on risk (or by prioritizing patients at high risk), risk-based approaches focus resources where they are most needed. </a:t>
            </a:r>
          </a:p>
          <a:p>
            <a:r>
              <a:rPr lang="en-GB" sz="3000" dirty="0"/>
              <a:t>The field of disparities research has documented that Black patients often have worse outcomes, and higher risks, than otherwise similar white patients, even after controlling for clinical characteristics. </a:t>
            </a:r>
          </a:p>
          <a:p>
            <a:r>
              <a:rPr lang="en-GB" sz="3000" dirty="0"/>
              <a:t>In such circumstances, leaving race out of CPMs may ignore and exacerbate disparities.</a:t>
            </a:r>
          </a:p>
        </p:txBody>
      </p:sp>
    </p:spTree>
    <p:extLst>
      <p:ext uri="{BB962C8B-B14F-4D97-AF65-F5344CB8AC3E}">
        <p14:creationId xmlns:p14="http://schemas.microsoft.com/office/powerpoint/2010/main" val="788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2767610"/>
            <a:ext cx="6629400" cy="1499590"/>
            <a:chOff x="4038600" y="4805363"/>
            <a:chExt cx="6629400" cy="14995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9166" t="16391" r="57500" b="68484"/>
            <a:stretch/>
          </p:blipFill>
          <p:spPr>
            <a:xfrm>
              <a:off x="4038600" y="4805363"/>
              <a:ext cx="6629400" cy="14408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14800" y="6051037"/>
              <a:ext cx="2771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50" dirty="0"/>
                <a:t>Ann Intern Med. 2022 Jun;175(6):765-773. </a:t>
              </a:r>
              <a:endParaRPr lang="en-US" sz="105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5600" y="4204555"/>
            <a:ext cx="6630070" cy="1450430"/>
            <a:chOff x="1219200" y="1093679"/>
            <a:chExt cx="6630070" cy="14504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19166" t="16392" r="57500" b="71605"/>
            <a:stretch/>
          </p:blipFill>
          <p:spPr>
            <a:xfrm>
              <a:off x="1219200" y="1093679"/>
              <a:ext cx="6630070" cy="11839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10217" y="2128611"/>
              <a:ext cx="273504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50" dirty="0"/>
                <a:t>Quyen Ngo-Metzger</a:t>
              </a:r>
            </a:p>
            <a:p>
              <a:r>
                <a:rPr lang="sv-SE" sz="1050" dirty="0"/>
                <a:t>Ann Intern Med. 2022 Jun;175(6):895-896.</a:t>
              </a:r>
              <a:endParaRPr lang="en-US" sz="105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5600" y="4424781"/>
            <a:ext cx="6629400" cy="1490509"/>
            <a:chOff x="304800" y="1524000"/>
            <a:chExt cx="8747760" cy="21256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19166" t="16391" r="57500" b="67800"/>
            <a:stretch/>
          </p:blipFill>
          <p:spPr>
            <a:xfrm>
              <a:off x="304800" y="1524000"/>
              <a:ext cx="8747760" cy="2057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" y="3276601"/>
              <a:ext cx="4146269" cy="37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/>
                <a:t>Ann Intern Med. 2021 Dec;174(12):1637-1646. </a:t>
              </a:r>
              <a:endParaRPr lang="en-US" sz="1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9"/>
            <a:ext cx="8839200" cy="1325563"/>
          </a:xfrm>
        </p:spPr>
        <p:txBody>
          <a:bodyPr/>
          <a:lstStyle/>
          <a:p>
            <a:r>
              <a:rPr lang="en-US" sz="4000" dirty="0"/>
              <a:t>Other examples of </a:t>
            </a:r>
            <a:br>
              <a:rPr lang="en-US" sz="4000" dirty="0"/>
            </a:br>
            <a:r>
              <a:rPr lang="en-US" sz="4000" dirty="0"/>
              <a:t>“Equal treatment for equal risk”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91"/>
            <a:ext cx="11353800" cy="4486272"/>
          </a:xfrm>
        </p:spPr>
        <p:txBody>
          <a:bodyPr/>
          <a:lstStyle/>
          <a:p>
            <a:r>
              <a:rPr lang="en-US" sz="3000" dirty="0"/>
              <a:t>COVID</a:t>
            </a:r>
          </a:p>
          <a:p>
            <a:r>
              <a:rPr lang="en-US" sz="3000" dirty="0"/>
              <a:t>Diabetes Screening</a:t>
            </a:r>
          </a:p>
          <a:p>
            <a:r>
              <a:rPr lang="en-US" sz="3000" dirty="0"/>
              <a:t>ASCVD Risk</a:t>
            </a:r>
          </a:p>
          <a:p>
            <a:r>
              <a:rPr lang="en-US" sz="3000" dirty="0"/>
              <a:t>Colon Cancer (screening at age 45 vs 50)</a:t>
            </a:r>
          </a:p>
          <a:p>
            <a:r>
              <a:rPr lang="en-US" sz="3000" dirty="0"/>
              <a:t>Breast Cancer (screening at age 40/45 vs 50)</a:t>
            </a:r>
          </a:p>
          <a:p>
            <a:r>
              <a:rPr lang="en-US" sz="3000" dirty="0"/>
              <a:t>Lung Cancer</a:t>
            </a:r>
          </a:p>
          <a:p>
            <a:r>
              <a:rPr lang="en-US" sz="3000" dirty="0"/>
              <a:t>Prostate Cancer Risk calculation for </a:t>
            </a:r>
            <a:r>
              <a:rPr lang="en-US" sz="3000" dirty="0" err="1"/>
              <a:t>Bx</a:t>
            </a:r>
            <a:endParaRPr lang="en-US" sz="3000" dirty="0"/>
          </a:p>
          <a:p>
            <a:r>
              <a:rPr lang="en-US" sz="3000" dirty="0"/>
              <a:t>Risk-based medicine is [often] a disparities reducing algorithm.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101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9"/>
            <a:ext cx="7886700" cy="854072"/>
          </a:xfrm>
        </p:spPr>
        <p:txBody>
          <a:bodyPr/>
          <a:lstStyle/>
          <a:p>
            <a:r>
              <a:rPr lang="en-US" dirty="0"/>
              <a:t>To be 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3662"/>
            <a:ext cx="11049000" cy="4503738"/>
          </a:xfrm>
        </p:spPr>
        <p:txBody>
          <a:bodyPr/>
          <a:lstStyle/>
          <a:p>
            <a:r>
              <a:rPr lang="en-US" sz="2800" dirty="0"/>
              <a:t>There are </a:t>
            </a:r>
            <a:r>
              <a:rPr lang="en-US" sz="2800" i="1" u="sng" dirty="0"/>
              <a:t>always</a:t>
            </a:r>
            <a:r>
              <a:rPr lang="en-US" sz="2800" dirty="0"/>
              <a:t> good reasons to leave race out of Clinical Prediction Models </a:t>
            </a:r>
          </a:p>
          <a:p>
            <a:pPr lvl="1"/>
            <a:r>
              <a:rPr lang="en-US" sz="2400" dirty="0"/>
              <a:t>Anti-classification principles.</a:t>
            </a:r>
          </a:p>
          <a:p>
            <a:pPr lvl="1"/>
            <a:r>
              <a:rPr lang="en-US" sz="2400" dirty="0"/>
              <a:t>Long, sordid history of racial essentialism in medicine</a:t>
            </a:r>
          </a:p>
          <a:p>
            <a:pPr lvl="1"/>
            <a:r>
              <a:rPr lang="en-US" sz="2400" dirty="0"/>
              <a:t>Potentially undermines trust with patients</a:t>
            </a:r>
          </a:p>
          <a:p>
            <a:pPr lvl="1"/>
            <a:r>
              <a:rPr lang="en-US" sz="2400" dirty="0"/>
              <a:t>Can exacerbates “Label bias”</a:t>
            </a:r>
          </a:p>
          <a:p>
            <a:r>
              <a:rPr lang="en-US" sz="2800" dirty="0"/>
              <a:t>Sometimes anti-classification principles align with other important goals of reducing bias (i.e. improving accuracy) and unfairness (minimizing disparities).</a:t>
            </a:r>
          </a:p>
          <a:p>
            <a:r>
              <a:rPr lang="en-US" sz="2800" dirty="0"/>
              <a:t>Sometimes they don’t.</a:t>
            </a:r>
          </a:p>
        </p:txBody>
      </p:sp>
    </p:spTree>
    <p:extLst>
      <p:ext uri="{BB962C8B-B14F-4D97-AF65-F5344CB8AC3E}">
        <p14:creationId xmlns:p14="http://schemas.microsoft.com/office/powerpoint/2010/main" val="38373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Justification of Race Aware versus Race Unaware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decisional context: Disparity reduction</a:t>
            </a:r>
          </a:p>
          <a:p>
            <a:r>
              <a:rPr lang="en-US" dirty="0"/>
              <a:t>Non-polar decisional context: reducing subgroup invalidity </a:t>
            </a:r>
          </a:p>
          <a:p>
            <a:endParaRPr lang="en-US" dirty="0"/>
          </a:p>
          <a:p>
            <a:r>
              <a:rPr lang="en-US" dirty="0"/>
              <a:t>Recognize the trade-offs:</a:t>
            </a:r>
          </a:p>
          <a:p>
            <a:pPr lvl="1"/>
            <a:r>
              <a:rPr lang="en-US" dirty="0"/>
              <a:t>Specifics will matter: often added value of including race may not be large</a:t>
            </a:r>
          </a:p>
          <a:p>
            <a:pPr lvl="1"/>
            <a:r>
              <a:rPr lang="en-US" dirty="0"/>
              <a:t>Values will matter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9"/>
            <a:ext cx="8763000" cy="777872"/>
          </a:xfrm>
        </p:spPr>
        <p:txBody>
          <a:bodyPr/>
          <a:lstStyle/>
          <a:p>
            <a:r>
              <a:rPr lang="en-US" dirty="0"/>
              <a:t>Technical Expert Panel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671930" cy="48847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dirty="0">
                <a:ea typeface="MS PGothic" charset="0"/>
              </a:rPr>
              <a:t>O. </a:t>
            </a:r>
            <a:r>
              <a:rPr lang="en-US" sz="1800" dirty="0" err="1">
                <a:ea typeface="MS PGothic" charset="0"/>
              </a:rPr>
              <a:t>Kenrik</a:t>
            </a:r>
            <a:r>
              <a:rPr lang="en-US" sz="1800" dirty="0">
                <a:ea typeface="MS PGothic" charset="0"/>
              </a:rPr>
              <a:t> Duru, MD, MS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Professor, David Geffen School of Medicine, UCLA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900" dirty="0">
              <a:ea typeface="MS PGothic" charset="0"/>
            </a:endParaRPr>
          </a:p>
          <a:p>
            <a:r>
              <a:rPr lang="en-US" sz="1800" dirty="0"/>
              <a:t>John Cuddeback, MD, PhD</a:t>
            </a:r>
          </a:p>
          <a:p>
            <a:pPr lvl="1"/>
            <a:r>
              <a:rPr lang="en-US" sz="1000" dirty="0"/>
              <a:t>Chief Medical Informatics Officer, American Medical Group Association (AMGA)</a:t>
            </a:r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sz="1800" dirty="0"/>
              <a:t>Sharad </a:t>
            </a:r>
            <a:r>
              <a:rPr lang="en-US" sz="1800" dirty="0" err="1"/>
              <a:t>Goel</a:t>
            </a:r>
            <a:r>
              <a:rPr lang="en-US" sz="1800" dirty="0"/>
              <a:t>, PhD, MS</a:t>
            </a:r>
          </a:p>
          <a:p>
            <a:pPr lvl="1"/>
            <a:r>
              <a:rPr lang="en-US" sz="1000" dirty="0"/>
              <a:t>Professor of Public Policy, Harvard Kennedy School</a:t>
            </a:r>
          </a:p>
          <a:p>
            <a:pPr marL="457200" lvl="1" indent="0">
              <a:buNone/>
            </a:pPr>
            <a:endParaRPr lang="en-US" sz="900" dirty="0"/>
          </a:p>
          <a:p>
            <a:pPr>
              <a:spcBef>
                <a:spcPct val="0"/>
              </a:spcBef>
            </a:pPr>
            <a:r>
              <a:rPr lang="en-US" sz="1800" dirty="0">
                <a:ea typeface="MS PGothic" charset="0"/>
              </a:rPr>
              <a:t>William Harvey, MD, MSc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Chief Medical Informatics Officer, Tufts Medical Center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Clinical Director of Rheumatology, Tufts Medical Center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Associate Professor, Tufts University School of Medicine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900" dirty="0">
              <a:ea typeface="MS PGothic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MS PGothic" charset="0"/>
              </a:rPr>
              <a:t>Keren Ladin, PhD (chair TEP 3-5)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Associate Professor, Occupational Therapy, Tufts University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Assistant Professor, Public Health and Community Medicine, Tufts University</a:t>
            </a:r>
          </a:p>
          <a:p>
            <a:pPr>
              <a:spcBef>
                <a:spcPct val="0"/>
              </a:spcBef>
            </a:pPr>
            <a:endParaRPr lang="en-US" sz="900" dirty="0">
              <a:ea typeface="MS PGothic" charset="0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ea typeface="MS PGothic" charset="0"/>
              </a:rPr>
              <a:t>Keith Norris, MD, PhD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Executive Vice Chair, Department of Medicine for Equity, Diversity, and Inclusion, UCLA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Professor of Medicine, UCLA Division of General Internal Medicine and Health Services Research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900" dirty="0">
              <a:ea typeface="MS PGothic" charset="0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ea typeface="MS PGothic" charset="0"/>
              </a:rPr>
              <a:t>Jessica Paulus, ScD (chair TEP 1-2)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Senior Director of Epidemiology, Om1, Inc.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Assistant Professor of Medicine, Tufts University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2564" y="1137058"/>
            <a:ext cx="5698436" cy="4814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>
                <a:ea typeface="MS PGothic" charset="0"/>
              </a:rPr>
              <a:t>Joyce Sackey, MD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Associate Provost, Tufts University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Chief Diversity Officer, Tufts University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900" dirty="0">
              <a:ea typeface="MS PGothic" charset="0"/>
            </a:endParaRPr>
          </a:p>
          <a:p>
            <a:r>
              <a:rPr lang="en-US" sz="1800" dirty="0"/>
              <a:t>Richard Sharp, PhD, MA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Director, Biomedical Ethics Research Program, Mayo Clinic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Director, Center for Individualized Medicine Bioethics, Mayo Clinic</a:t>
            </a:r>
          </a:p>
          <a:p>
            <a:pPr marL="457200" lvl="1" indent="0">
              <a:buNone/>
            </a:pPr>
            <a:endParaRPr lang="en-US" sz="900" dirty="0"/>
          </a:p>
          <a:p>
            <a:pPr>
              <a:spcBef>
                <a:spcPct val="0"/>
              </a:spcBef>
            </a:pPr>
            <a:r>
              <a:rPr lang="en-US" sz="1800" dirty="0">
                <a:ea typeface="MS PGothic" charset="0"/>
              </a:rPr>
              <a:t>Kayte Spector-Bagdady, JD, MBE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Chair, Research Ethics Committee, University of Michigan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Chief, Research Ethics Service, University of Michigan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900" dirty="0">
              <a:ea typeface="MS PGothic" charset="0"/>
            </a:endParaRPr>
          </a:p>
          <a:p>
            <a:r>
              <a:rPr lang="en-US" sz="1800" dirty="0"/>
              <a:t>Ewout Steyerberg, PhD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Professor, Leiden University Medical Center and Erasmus MC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Chair, Department of Biomedical Data Sciences, Leiden University</a:t>
            </a:r>
          </a:p>
          <a:p>
            <a:pPr marL="457200" lvl="1" indent="0">
              <a:buNone/>
            </a:pPr>
            <a:endParaRPr lang="en-US" sz="900" dirty="0"/>
          </a:p>
          <a:p>
            <a:pPr>
              <a:spcBef>
                <a:spcPct val="0"/>
              </a:spcBef>
            </a:pPr>
            <a:r>
              <a:rPr lang="en-US" sz="1800" dirty="0" err="1">
                <a:ea typeface="MS PGothic" charset="0"/>
              </a:rPr>
              <a:t>Berk</a:t>
            </a:r>
            <a:r>
              <a:rPr lang="en-US" sz="1800" dirty="0">
                <a:ea typeface="MS PGothic" charset="0"/>
              </a:rPr>
              <a:t> </a:t>
            </a:r>
            <a:r>
              <a:rPr lang="en-US" sz="1800" dirty="0" err="1">
                <a:ea typeface="MS PGothic" charset="0"/>
              </a:rPr>
              <a:t>Ustun</a:t>
            </a:r>
            <a:r>
              <a:rPr lang="en-US" sz="1800" dirty="0">
                <a:ea typeface="MS PGothic" charset="0"/>
              </a:rPr>
              <a:t>, PhD, MS</a:t>
            </a:r>
          </a:p>
          <a:p>
            <a:pPr lvl="1">
              <a:spcBef>
                <a:spcPct val="0"/>
              </a:spcBef>
            </a:pPr>
            <a:r>
              <a:rPr lang="en-US" sz="1000" dirty="0">
                <a:ea typeface="MS PGothic" charset="0"/>
              </a:rPr>
              <a:t>Google AI Assistant Professor, </a:t>
            </a:r>
            <a:r>
              <a:rPr lang="en-US" sz="1000" dirty="0" err="1">
                <a:ea typeface="MS PGothic" charset="0"/>
              </a:rPr>
              <a:t>Halıcıoğlu</a:t>
            </a:r>
            <a:r>
              <a:rPr lang="en-US" sz="1000" dirty="0">
                <a:ea typeface="MS PGothic" charset="0"/>
              </a:rPr>
              <a:t> Data Science Institute, University of California, San Diego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900" dirty="0">
              <a:ea typeface="MS PGothic" charset="0"/>
            </a:endParaRPr>
          </a:p>
          <a:p>
            <a:r>
              <a:rPr lang="en-US" sz="1800" dirty="0"/>
              <a:t>Saul </a:t>
            </a:r>
            <a:r>
              <a:rPr lang="en-US" sz="1800" dirty="0" err="1"/>
              <a:t>Weingart</a:t>
            </a:r>
            <a:r>
              <a:rPr lang="en-US" sz="1800" dirty="0"/>
              <a:t>, MD, PhD, MPP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President, Rhode Island Hospital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Former Chief Medical Officer, Tufts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987766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B52E-4862-45C9-899E-2D191DA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7CC1-1641-4C39-B86D-17278BD5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07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Vyas </a:t>
            </a:r>
            <a:r>
              <a:rPr lang="en-US" i="1" dirty="0"/>
              <a:t>et al </a:t>
            </a:r>
            <a:r>
              <a:rPr lang="en-US" dirty="0"/>
              <a:t>and </a:t>
            </a:r>
            <a:r>
              <a:rPr lang="en-US" dirty="0" err="1"/>
              <a:t>Cedena</a:t>
            </a:r>
            <a:r>
              <a:rPr lang="en-US" dirty="0"/>
              <a:t> </a:t>
            </a:r>
            <a:r>
              <a:rPr lang="en-US" i="1" dirty="0"/>
              <a:t>et 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39862"/>
            <a:ext cx="11049000" cy="4351338"/>
          </a:xfrm>
        </p:spPr>
        <p:txBody>
          <a:bodyPr/>
          <a:lstStyle/>
          <a:p>
            <a:r>
              <a:rPr lang="en-US" sz="2800" dirty="0"/>
              <a:t>Framed the debate as between those who believed that race captures important elements of population genetics and are therefore clinically informative, and those who believe race is a social construct and therefore uninformative.</a:t>
            </a:r>
          </a:p>
          <a:p>
            <a:r>
              <a:rPr lang="en-US" sz="2800" dirty="0"/>
              <a:t>Incorrect causal assumptions lead to inaccurate models.</a:t>
            </a:r>
          </a:p>
          <a:p>
            <a:r>
              <a:rPr lang="en-US" sz="2800" dirty="0"/>
              <a:t>Consistently drives resources to white patients.</a:t>
            </a:r>
          </a:p>
          <a:p>
            <a:r>
              <a:rPr lang="en-US" sz="2800" dirty="0"/>
              <a:t>Make claims about CPM ‘bias’ without reference to the agreement between observed and predicted outcomes. </a:t>
            </a:r>
          </a:p>
        </p:txBody>
      </p:sp>
    </p:spTree>
    <p:extLst>
      <p:ext uri="{BB962C8B-B14F-4D97-AF65-F5344CB8AC3E}">
        <p14:creationId xmlns:p14="http://schemas.microsoft.com/office/powerpoint/2010/main" val="33650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9"/>
            <a:ext cx="7886700" cy="777872"/>
          </a:xfrm>
        </p:spPr>
        <p:txBody>
          <a:bodyPr/>
          <a:lstStyle/>
          <a:p>
            <a:r>
              <a:rPr lang="en-US" dirty="0"/>
              <a:t>Summer of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11277600" cy="4729163"/>
          </a:xfrm>
        </p:spPr>
        <p:txBody>
          <a:bodyPr/>
          <a:lstStyle/>
          <a:p>
            <a:r>
              <a:rPr lang="en-US" dirty="0"/>
              <a:t>Massive public protests followed the police killing of George Floyd.</a:t>
            </a:r>
          </a:p>
          <a:p>
            <a:r>
              <a:rPr lang="en-US" dirty="0"/>
              <a:t>Several high profile articles appeared in major medical journals that were largely critical of the inclusion of race in clinical prediction models.</a:t>
            </a:r>
          </a:p>
          <a:p>
            <a:r>
              <a:rPr lang="en-US" dirty="0"/>
              <a:t>Many high profile institutions moved away from reporting two different </a:t>
            </a:r>
            <a:r>
              <a:rPr lang="en-US" dirty="0" err="1"/>
              <a:t>eGFRs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28601"/>
            <a:ext cx="7886700" cy="1325563"/>
          </a:xfrm>
        </p:spPr>
        <p:txBody>
          <a:bodyPr/>
          <a:lstStyle/>
          <a:p>
            <a:r>
              <a:rPr lang="en-US" dirty="0" err="1"/>
              <a:t>Propublica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448122"/>
            <a:ext cx="8229600" cy="42566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https://www.propublica.org/article/machine-bias-risk-assessments-in-criminal-sentencing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18044" r="56852" b="6250"/>
          <a:stretch/>
        </p:blipFill>
        <p:spPr bwMode="auto">
          <a:xfrm>
            <a:off x="2362201" y="2292857"/>
            <a:ext cx="3626069" cy="389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9" t="15516" r="7669" b="6250"/>
          <a:stretch/>
        </p:blipFill>
        <p:spPr bwMode="auto">
          <a:xfrm>
            <a:off x="6445469" y="2292856"/>
            <a:ext cx="3153104" cy="396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17670" r="21361" b="62677"/>
          <a:stretch/>
        </p:blipFill>
        <p:spPr bwMode="auto">
          <a:xfrm>
            <a:off x="2839109" y="990601"/>
            <a:ext cx="6298323" cy="124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</p:spTree>
    <p:extLst>
      <p:ext uri="{BB962C8B-B14F-4D97-AF65-F5344CB8AC3E}">
        <p14:creationId xmlns:p14="http://schemas.microsoft.com/office/powerpoint/2010/main" val="19872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Propublica</a:t>
            </a:r>
            <a:r>
              <a:rPr lang="en-US" dirty="0"/>
              <a:t>: Risk Distributions from COMPAS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16595" r="33418" b="46982"/>
          <a:stretch/>
        </p:blipFill>
        <p:spPr bwMode="auto">
          <a:xfrm>
            <a:off x="1722712" y="1371600"/>
            <a:ext cx="4871545" cy="26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6" t="57259" r="33803" b="6250"/>
          <a:stretch/>
        </p:blipFill>
        <p:spPr bwMode="auto">
          <a:xfrm>
            <a:off x="5725510" y="3657600"/>
            <a:ext cx="4753304" cy="26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3768500"/>
            <a:ext cx="1524000" cy="246221"/>
          </a:xfrm>
          <a:prstGeom prst="rect">
            <a:avLst/>
          </a:prstGeom>
          <a:solidFill>
            <a:srgbClr val="4D54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BBBBB"/>
                </a:solidFill>
              </a:rPr>
              <a:t>Low Risk Score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080797"/>
            <a:ext cx="1524000" cy="246221"/>
          </a:xfrm>
          <a:prstGeom prst="rect">
            <a:avLst/>
          </a:prstGeom>
          <a:solidFill>
            <a:srgbClr val="4D54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BBBBB"/>
                </a:solidFill>
              </a:rPr>
              <a:t>High Risk Score</a:t>
            </a:r>
          </a:p>
        </p:txBody>
      </p:sp>
    </p:spTree>
    <p:extLst>
      <p:ext uri="{BB962C8B-B14F-4D97-AF65-F5344CB8AC3E}">
        <p14:creationId xmlns:p14="http://schemas.microsoft.com/office/powerpoint/2010/main" val="34921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4E09-B7F1-4F8C-AB62-946DACBF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661B-4602-46EF-A793-DF33C72C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defendants are at higher predicted risk on average.</a:t>
            </a:r>
          </a:p>
          <a:p>
            <a:r>
              <a:rPr lang="en-US" dirty="0"/>
              <a:t>Even black defendants that do not re-offend are at higher average predicted risk than white defendants who do not re-offend.</a:t>
            </a:r>
          </a:p>
          <a:p>
            <a:r>
              <a:rPr lang="en-US" dirty="0"/>
              <a:t>Violates fairness criteria of “equalized odds”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</p:spTree>
    <p:extLst>
      <p:ext uri="{BB962C8B-B14F-4D97-AF65-F5344CB8AC3E}">
        <p14:creationId xmlns:p14="http://schemas.microsoft.com/office/powerpoint/2010/main" val="21122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4960-3AAE-44E9-B4F9-D6871F1E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81001"/>
            <a:ext cx="7886700" cy="1325563"/>
          </a:xfrm>
        </p:spPr>
        <p:txBody>
          <a:bodyPr/>
          <a:lstStyle/>
          <a:p>
            <a:r>
              <a:rPr lang="en-US" dirty="0"/>
              <a:t>COMPAS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CDFB1-8D8C-46AD-B1A0-49FF4231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19200"/>
            <a:ext cx="7886700" cy="4351338"/>
          </a:xfrm>
        </p:spPr>
        <p:txBody>
          <a:bodyPr/>
          <a:lstStyle/>
          <a:p>
            <a:r>
              <a:rPr lang="en-US" dirty="0"/>
              <a:t>Model is well calibrated: </a:t>
            </a:r>
          </a:p>
          <a:p>
            <a:pPr lvl="1"/>
            <a:r>
              <a:rPr lang="en-US" dirty="0"/>
              <a:t>Well calibrated overall and separately in both black defendants and white defendants.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BCA9F9-FE28-4D2F-B0A8-1D77E03D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3844" y="2743200"/>
            <a:ext cx="4024313" cy="3967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7579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Part I: Fairness and the impossibility results </a:t>
            </a:r>
          </a:p>
        </p:txBody>
      </p:sp>
    </p:spTree>
    <p:extLst>
      <p:ext uri="{BB962C8B-B14F-4D97-AF65-F5344CB8AC3E}">
        <p14:creationId xmlns:p14="http://schemas.microsoft.com/office/powerpoint/2010/main" val="176882884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30637</TotalTime>
  <Words>3335</Words>
  <Application>Microsoft Office PowerPoint</Application>
  <PresentationFormat>Widescreen</PresentationFormat>
  <Paragraphs>333</Paragraphs>
  <Slides>57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MS PGothic</vt:lpstr>
      <vt:lpstr>-apple-system</vt:lpstr>
      <vt:lpstr>Arial</vt:lpstr>
      <vt:lpstr>Calibri</vt:lpstr>
      <vt:lpstr>Courier New</vt:lpstr>
      <vt:lpstr>Wingdings 2</vt:lpstr>
      <vt:lpstr>Content Slide</vt:lpstr>
      <vt:lpstr>  An Overview of Bias and Fairness in Algorithmic Models</vt:lpstr>
      <vt:lpstr>A Selective Overview</vt:lpstr>
      <vt:lpstr>PowerPoint Presentation</vt:lpstr>
      <vt:lpstr>Capuchin Monkey Video</vt:lpstr>
      <vt:lpstr>Fairness</vt:lpstr>
      <vt:lpstr>Propublica</vt:lpstr>
      <vt:lpstr>Propublica: Risk Distributions from COMPAS</vt:lpstr>
      <vt:lpstr>PowerPoint Presentation</vt:lpstr>
      <vt:lpstr>COMPAS </vt:lpstr>
      <vt:lpstr>Impossibility Theorem</vt:lpstr>
      <vt:lpstr>Explosion of Fairness Metrics</vt:lpstr>
      <vt:lpstr>Confusion Matrix /Contingency Table</vt:lpstr>
      <vt:lpstr>Interim Summary</vt:lpstr>
      <vt:lpstr>PowerPoint Presentation</vt:lpstr>
      <vt:lpstr>Label Bias: when bias is “baked into the data”</vt:lpstr>
      <vt:lpstr>Label Bias</vt:lpstr>
      <vt:lpstr> </vt:lpstr>
      <vt:lpstr>Unfairness versus Bias</vt:lpstr>
      <vt:lpstr>Sometimes fairness / distributive justice is irrelevant to clinical prediction</vt:lpstr>
      <vt:lpstr>Examples of Non-polar prediction</vt:lpstr>
      <vt:lpstr>Non-polar Predictive Contexts</vt:lpstr>
      <vt:lpstr>PowerPoint Presentation</vt:lpstr>
      <vt:lpstr>PowerPoint Presentation</vt:lpstr>
      <vt:lpstr>Summary Slide</vt:lpstr>
      <vt:lpstr> </vt:lpstr>
      <vt:lpstr>  Can clinical prediction models better address health care disparities when they are 'race-aware'?</vt:lpstr>
      <vt:lpstr>COVID Treatments Monoclonal antibodies, Paxlovid, Remdesevir</vt:lpstr>
      <vt:lpstr>COVID example: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controversy?</vt:lpstr>
      <vt:lpstr>Predicting Diabetes Risk</vt:lpstr>
      <vt:lpstr>Point of agreement</vt:lpstr>
      <vt:lpstr>Key points/ Premises</vt:lpstr>
      <vt:lpstr>Key points/ Premises (continued)</vt:lpstr>
      <vt:lpstr>Key points/ Premises (continued)</vt:lpstr>
      <vt:lpstr>Diabetes Prevention Program (DPP) Randomized Controlled Trial</vt:lpstr>
      <vt:lpstr>DPP Risk-Stratified Results: Absolute Risk Reduction</vt:lpstr>
      <vt:lpstr>Redevelop DPP Risk Model using Typical EHR Data: OLDW</vt:lpstr>
      <vt:lpstr>Race-blind vs. Race-aware models for diabetes risk among patients with pre-diabetes: Black patients have ~30% higher risk</vt:lpstr>
      <vt:lpstr>Race-blind vs. Race-aware models for diabetes risk among patients with pre-diabetes: Black patients have ~30% higher risk</vt:lpstr>
      <vt:lpstr>Note: including race accomplishes 2 things</vt:lpstr>
      <vt:lpstr>Principle: Equal treatment for equal risk </vt:lpstr>
      <vt:lpstr>What do we know about the extra risk in Black patients?</vt:lpstr>
      <vt:lpstr>PowerPoint Presentation</vt:lpstr>
      <vt:lpstr>Not an unusual case</vt:lpstr>
      <vt:lpstr>Other examples of  “Equal treatment for equal risk”</vt:lpstr>
      <vt:lpstr>To be sure</vt:lpstr>
      <vt:lpstr>Potential Justification of Race Aware versus Race Unaware</vt:lpstr>
      <vt:lpstr>Technical Expert Panel </vt:lpstr>
      <vt:lpstr>Thank you!</vt:lpstr>
      <vt:lpstr>Both Vyas et al and Cedena et al</vt:lpstr>
      <vt:lpstr>Summer of 2020</vt:lpstr>
    </vt:vector>
  </TitlesOfParts>
  <Company>Tufts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Index to Identify Cryptogenic Stroke Patients whose Stroke is likely Attributable to Patent Foramen Ovale</dc:title>
  <dc:creator>dkent1</dc:creator>
  <cp:lastModifiedBy>Karen Miles</cp:lastModifiedBy>
  <cp:revision>1168</cp:revision>
  <dcterms:created xsi:type="dcterms:W3CDTF">2012-01-26T11:47:48Z</dcterms:created>
  <dcterms:modified xsi:type="dcterms:W3CDTF">2024-04-08T13:46:50Z</dcterms:modified>
</cp:coreProperties>
</file>